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2" r:id="rId2"/>
    <p:sldMasterId id="2147484396" r:id="rId3"/>
    <p:sldMasterId id="2147484446" r:id="rId4"/>
    <p:sldMasterId id="2147484458" r:id="rId5"/>
    <p:sldMasterId id="2147484471" r:id="rId6"/>
    <p:sldMasterId id="2147484483" r:id="rId7"/>
  </p:sldMasterIdLst>
  <p:notesMasterIdLst>
    <p:notesMasterId r:id="rId74"/>
  </p:notesMasterIdLst>
  <p:handoutMasterIdLst>
    <p:handoutMasterId r:id="rId75"/>
  </p:handoutMasterIdLst>
  <p:sldIdLst>
    <p:sldId id="1294" r:id="rId8"/>
    <p:sldId id="1214" r:id="rId9"/>
    <p:sldId id="1350" r:id="rId10"/>
    <p:sldId id="1295" r:id="rId11"/>
    <p:sldId id="1352" r:id="rId12"/>
    <p:sldId id="1353" r:id="rId13"/>
    <p:sldId id="1354" r:id="rId14"/>
    <p:sldId id="1357" r:id="rId15"/>
    <p:sldId id="1358" r:id="rId16"/>
    <p:sldId id="1359" r:id="rId17"/>
    <p:sldId id="1360" r:id="rId18"/>
    <p:sldId id="1361" r:id="rId19"/>
    <p:sldId id="1362" r:id="rId20"/>
    <p:sldId id="1363" r:id="rId21"/>
    <p:sldId id="1364" r:id="rId22"/>
    <p:sldId id="1365" r:id="rId23"/>
    <p:sldId id="1366" r:id="rId24"/>
    <p:sldId id="1367" r:id="rId25"/>
    <p:sldId id="1368" r:id="rId26"/>
    <p:sldId id="1369" r:id="rId27"/>
    <p:sldId id="1370" r:id="rId28"/>
    <p:sldId id="1371" r:id="rId29"/>
    <p:sldId id="1373" r:id="rId30"/>
    <p:sldId id="1375" r:id="rId31"/>
    <p:sldId id="1376" r:id="rId32"/>
    <p:sldId id="1459" r:id="rId33"/>
    <p:sldId id="1460" r:id="rId34"/>
    <p:sldId id="1377" r:id="rId35"/>
    <p:sldId id="1378" r:id="rId36"/>
    <p:sldId id="1382" r:id="rId37"/>
    <p:sldId id="1383" r:id="rId38"/>
    <p:sldId id="1384" r:id="rId39"/>
    <p:sldId id="1385" r:id="rId40"/>
    <p:sldId id="1386" r:id="rId41"/>
    <p:sldId id="1388" r:id="rId42"/>
    <p:sldId id="1456" r:id="rId43"/>
    <p:sldId id="1390" r:id="rId44"/>
    <p:sldId id="1458" r:id="rId45"/>
    <p:sldId id="1393" r:id="rId46"/>
    <p:sldId id="1394" r:id="rId47"/>
    <p:sldId id="1395" r:id="rId48"/>
    <p:sldId id="1397" r:id="rId49"/>
    <p:sldId id="1398" r:id="rId50"/>
    <p:sldId id="1399" r:id="rId51"/>
    <p:sldId id="1409" r:id="rId52"/>
    <p:sldId id="1410" r:id="rId53"/>
    <p:sldId id="1411" r:id="rId54"/>
    <p:sldId id="1412" r:id="rId55"/>
    <p:sldId id="1413" r:id="rId56"/>
    <p:sldId id="1414" r:id="rId57"/>
    <p:sldId id="1415" r:id="rId58"/>
    <p:sldId id="1416" r:id="rId59"/>
    <p:sldId id="1418" r:id="rId60"/>
    <p:sldId id="1419" r:id="rId61"/>
    <p:sldId id="1420" r:id="rId62"/>
    <p:sldId id="1421" r:id="rId63"/>
    <p:sldId id="1426" r:id="rId64"/>
    <p:sldId id="1431" r:id="rId65"/>
    <p:sldId id="1432" r:id="rId66"/>
    <p:sldId id="1433" r:id="rId67"/>
    <p:sldId id="1434" r:id="rId68"/>
    <p:sldId id="1427" r:id="rId69"/>
    <p:sldId id="1429" r:id="rId70"/>
    <p:sldId id="1430" r:id="rId71"/>
    <p:sldId id="1435" r:id="rId72"/>
    <p:sldId id="1436" r:id="rId73"/>
  </p:sldIdLst>
  <p:sldSz cx="9144000" cy="6858000" type="screen4x3"/>
  <p:notesSz cx="6797675" cy="99298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5AB0"/>
    <a:srgbClr val="1956A9"/>
    <a:srgbClr val="1E4E79"/>
    <a:srgbClr val="FF8AD8"/>
    <a:srgbClr val="73FDD6"/>
    <a:srgbClr val="0432FF"/>
    <a:srgbClr val="1557AE"/>
    <a:srgbClr val="ED7D31"/>
    <a:srgbClr val="54823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603" autoAdjust="0"/>
    <p:restoredTop sz="86375" autoAdjust="0"/>
  </p:normalViewPr>
  <p:slideViewPr>
    <p:cSldViewPr>
      <p:cViewPr varScale="1">
        <p:scale>
          <a:sx n="74" d="100"/>
          <a:sy n="74" d="100"/>
        </p:scale>
        <p:origin x="84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-6533"/>
    </p:cViewPr>
  </p:sorter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51" cy="49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325" y="0"/>
            <a:ext cx="2946351" cy="49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3006"/>
            <a:ext cx="2946351" cy="4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325" y="9433006"/>
            <a:ext cx="2946351" cy="4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fld id="{C05F3E2C-E052-47A7-899F-51562417E8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246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51" cy="49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325" y="0"/>
            <a:ext cx="2946351" cy="49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569" y="4717297"/>
            <a:ext cx="4984537" cy="446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006"/>
            <a:ext cx="2946351" cy="4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325" y="9433006"/>
            <a:ext cx="2946351" cy="49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26" tIns="45813" rIns="91626" bIns="458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effectLst/>
              </a:defRPr>
            </a:lvl1pPr>
          </a:lstStyle>
          <a:p>
            <a:pPr>
              <a:defRPr/>
            </a:pPr>
            <a:fld id="{61F1126F-72C0-4CFC-A12E-D8C76D61CC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047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6260" fontAlgn="auto">
              <a:spcBef>
                <a:spcPts val="0"/>
              </a:spcBef>
              <a:spcAft>
                <a:spcPts val="0"/>
              </a:spcAft>
              <a:defRPr/>
            </a:pPr>
            <a:fld id="{E5697608-0EF3-4B76-99D4-DD8DA00112E2}" type="slidenum">
              <a:rPr kumimoji="0" lang="zh-CN" altLang="en-US" sz="140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pPr defTabSz="916260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kumimoji="0" lang="zh-CN" altLang="en-US" sz="140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23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图片是由像素构成的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104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当把图像放大时，可以看到图像是由小块构成的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构成图像的最小块</a:t>
            </a:r>
            <a:r>
              <a:rPr lang="zh-CN" altLang="en-US" baseline="0" dirty="0"/>
              <a:t> 就是像素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zh-CN" altLang="en-US" dirty="0"/>
              <a:t>人眼：五亿七千六百万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81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一个像素可用</a:t>
            </a:r>
            <a:r>
              <a:rPr lang="en-US" altLang="zh-CN" dirty="0"/>
              <a:t>8</a:t>
            </a:r>
            <a:r>
              <a:rPr lang="zh-CN" altLang="en-US" dirty="0"/>
              <a:t>个字节表示，</a:t>
            </a:r>
            <a:r>
              <a:rPr lang="en-US" altLang="zh-CN" dirty="0"/>
              <a:t>8</a:t>
            </a:r>
            <a:r>
              <a:rPr lang="zh-CN" altLang="en-US" dirty="0"/>
              <a:t>个字节可以表示</a:t>
            </a:r>
            <a:r>
              <a:rPr lang="en-US" altLang="zh-CN" dirty="0"/>
              <a:t>256</a:t>
            </a:r>
            <a:r>
              <a:rPr lang="zh-CN" altLang="en-US" dirty="0"/>
              <a:t>种不同的颜色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604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帧的宽高比描述了画面的宽度与高度之间的关系。</a:t>
            </a:r>
          </a:p>
          <a:p>
            <a:pPr eaLnBrk="1" hangingPunct="1"/>
            <a:endParaRPr lang="zh-CN" altLang="zh-CN" dirty="0"/>
          </a:p>
          <a:p>
            <a:pPr eaLnBrk="1" hangingPunct="1"/>
            <a:r>
              <a:rPr lang="zh-CN" altLang="zh-CN" dirty="0"/>
              <a:t>常见的宽高比有：</a:t>
            </a:r>
            <a:r>
              <a:rPr lang="en-US" altLang="zh-CN" dirty="0"/>
              <a:t>4:3</a:t>
            </a:r>
            <a:r>
              <a:rPr lang="zh-CN" altLang="en-US" dirty="0"/>
              <a:t>，常见于传统电视中，如右上角的图所示，宽高比为</a:t>
            </a:r>
            <a:r>
              <a:rPr lang="en-US" altLang="zh-CN" dirty="0"/>
              <a:t>4:3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常用的宽高比还有 </a:t>
            </a:r>
            <a:r>
              <a:rPr lang="en-US" altLang="zh-CN" dirty="0"/>
              <a:t>16:9 </a:t>
            </a:r>
            <a:r>
              <a:rPr lang="zh-CN" altLang="en-US" dirty="0"/>
              <a:t>常用于现在的宽屏高清电视中，如下面这张图所示，宽高比为</a:t>
            </a:r>
            <a:r>
              <a:rPr lang="en-US" altLang="zh-CN" dirty="0"/>
              <a:t>16:9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303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分辨率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X</a:t>
            </a:r>
            <a:r>
              <a:rPr lang="zh-CN" altLang="en-US" dirty="0"/>
              <a:t>轴和</a:t>
            </a:r>
            <a:r>
              <a:rPr lang="en-US" altLang="zh-CN" dirty="0"/>
              <a:t>Y</a:t>
            </a:r>
            <a:r>
              <a:rPr lang="zh-CN" altLang="en-US" dirty="0"/>
              <a:t>轴的像素数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目前处于高清</a:t>
            </a:r>
            <a:r>
              <a:rPr lang="en-US" altLang="zh-CN" dirty="0"/>
              <a:t>1080P</a:t>
            </a:r>
            <a:r>
              <a:rPr lang="zh-CN" altLang="en-US" dirty="0"/>
              <a:t>和</a:t>
            </a:r>
            <a:r>
              <a:rPr lang="en-US" altLang="zh-CN" dirty="0"/>
              <a:t>4k</a:t>
            </a:r>
            <a:r>
              <a:rPr lang="zh-CN" altLang="en-US" dirty="0"/>
              <a:t>的时代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1920*1080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4096*2160</a:t>
            </a:r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7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4k</a:t>
            </a:r>
            <a:r>
              <a:rPr lang="zh-CN" altLang="en-US" dirty="0"/>
              <a:t>分辨率的基础上，出现了</a:t>
            </a:r>
            <a:r>
              <a:rPr lang="en-US" altLang="zh-CN" dirty="0"/>
              <a:t>8K</a:t>
            </a:r>
            <a:r>
              <a:rPr lang="zh-CN" altLang="en-US" dirty="0"/>
              <a:t>分辨率的图像和视频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像素数和面积 是</a:t>
            </a:r>
            <a:r>
              <a:rPr lang="en-US" altLang="zh-CN" dirty="0"/>
              <a:t>2K</a:t>
            </a:r>
            <a:r>
              <a:rPr lang="en-US" altLang="zh-CN" baseline="0" dirty="0"/>
              <a:t> 1080P</a:t>
            </a:r>
            <a:r>
              <a:rPr lang="zh-CN" altLang="en-US" baseline="0" dirty="0"/>
              <a:t>的</a:t>
            </a:r>
            <a:r>
              <a:rPr lang="en-US" altLang="zh-CN" baseline="0" dirty="0"/>
              <a:t>16</a:t>
            </a:r>
            <a:r>
              <a:rPr lang="zh-CN" altLang="en-US" baseline="0" dirty="0"/>
              <a:t>倍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0828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颜色空间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每个像素是有颜色的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如果一个像素用</a:t>
            </a:r>
            <a:r>
              <a:rPr lang="en-US" altLang="zh-CN" dirty="0"/>
              <a:t>8</a:t>
            </a:r>
            <a:r>
              <a:rPr lang="zh-CN" altLang="en-US" dirty="0"/>
              <a:t>位表示，可以包含</a:t>
            </a:r>
            <a:r>
              <a:rPr lang="en-US" altLang="zh-CN" dirty="0"/>
              <a:t>256</a:t>
            </a:r>
            <a:r>
              <a:rPr lang="zh-CN" altLang="en-US" dirty="0"/>
              <a:t>种颜色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随堂作业，就是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6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介绍视频的基本概念：</a:t>
            </a:r>
            <a:endParaRPr lang="en-US" altLang="zh-CN" dirty="0"/>
          </a:p>
          <a:p>
            <a:pPr eaLnBrk="1" hangingPunct="1"/>
            <a:endParaRPr lang="zh-CN" altLang="zh-CN" dirty="0"/>
          </a:p>
          <a:p>
            <a:pPr eaLnBrk="1" hangingPunct="1"/>
            <a:r>
              <a:rPr lang="zh-CN" altLang="zh-CN" dirty="0"/>
              <a:t>视频是通过对一组图片进行快速的播放而生成的。在视频中，当图像展示在屏幕上时通常伴有声音的出现。</a:t>
            </a:r>
          </a:p>
          <a:p>
            <a:pPr eaLnBrk="1" hangingPunct="1"/>
            <a:endParaRPr lang="zh-CN" altLang="zh-CN" dirty="0"/>
          </a:p>
          <a:p>
            <a:pPr eaLnBrk="1" hangingPunct="1"/>
            <a:r>
              <a:rPr lang="zh-CN" altLang="zh-CN" dirty="0"/>
              <a:t>在视频中，被快速播放的画面被称为视频帧。一张图片称为一帧。</a:t>
            </a:r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924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帧率是视频设备播放连续图像（在视频中被称为帧）的频率</a:t>
            </a:r>
          </a:p>
          <a:p>
            <a:pPr eaLnBrk="1" hangingPunct="1"/>
            <a:r>
              <a:rPr lang="zh-CN" altLang="zh-CN" dirty="0"/>
              <a:t>一般来说，帧率应该要达到</a:t>
            </a:r>
            <a:r>
              <a:rPr lang="en-US" altLang="zh-CN" dirty="0"/>
              <a:t>15</a:t>
            </a:r>
            <a:r>
              <a:rPr lang="zh-CN" altLang="en-US" dirty="0"/>
              <a:t>帧以上，关键就是因为我们人眼自身的结构造成的视觉停留</a:t>
            </a:r>
          </a:p>
          <a:p>
            <a:pPr eaLnBrk="1" hangingPunct="1"/>
            <a:r>
              <a:rPr lang="zh-CN" altLang="en-US" dirty="0"/>
              <a:t>视觉停留的意思是说当一个图像消失之后还会在视网膜上停留 </a:t>
            </a:r>
            <a:r>
              <a:rPr lang="en-US" altLang="zh-CN" dirty="0"/>
              <a:t>1/15s</a:t>
            </a:r>
            <a:r>
              <a:rPr lang="zh-CN" altLang="en-US" dirty="0"/>
              <a:t>的时间，因此当帧率小于</a:t>
            </a:r>
            <a:r>
              <a:rPr lang="en-US" altLang="zh-CN" dirty="0"/>
              <a:t>15</a:t>
            </a:r>
            <a:r>
              <a:rPr lang="zh-CN" altLang="en-US" dirty="0"/>
              <a:t>的时候我们的人眼就能区分出这是一张张的图片，大于</a:t>
            </a:r>
            <a:r>
              <a:rPr lang="en-US" altLang="zh-CN" dirty="0"/>
              <a:t>15</a:t>
            </a:r>
            <a:r>
              <a:rPr lang="zh-CN" altLang="en-US" dirty="0"/>
              <a:t>的时候由于视觉停留，我们的人眼感知到的就不在是静止的图片而是动画；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右下角的这张图表示了常见的帧率，在电视中常见的帧率是</a:t>
            </a:r>
            <a:r>
              <a:rPr lang="en-US" altLang="zh-CN" dirty="0"/>
              <a:t>25</a:t>
            </a:r>
            <a:r>
              <a:rPr lang="zh-CN" altLang="en-US" dirty="0"/>
              <a:t>或者</a:t>
            </a:r>
            <a:r>
              <a:rPr lang="en-US" altLang="zh-CN" dirty="0"/>
              <a:t>30 </a:t>
            </a:r>
            <a:r>
              <a:rPr lang="zh-CN" altLang="en-US" dirty="0"/>
              <a:t>，在电影中常见的</a:t>
            </a:r>
            <a:r>
              <a:rPr lang="en-US" altLang="zh-CN" dirty="0"/>
              <a:t>24</a:t>
            </a:r>
          </a:p>
          <a:p>
            <a:pPr eaLnBrk="1" hangingPunct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5002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视频显示在屏幕上有两种基本的方式，一个是逐行扫描，一个是隔行扫描</a:t>
            </a:r>
          </a:p>
          <a:p>
            <a:pPr eaLnBrk="1" hangingPunct="1"/>
            <a:endParaRPr lang="zh-CN" altLang="zh-CN" dirty="0"/>
          </a:p>
          <a:p>
            <a:pPr eaLnBrk="1" hangingPunct="1"/>
            <a:endParaRPr lang="zh-CN" altLang="zh-CN" dirty="0"/>
          </a:p>
          <a:p>
            <a:pPr eaLnBrk="1" hangingPunct="1"/>
            <a:endParaRPr lang="zh-CN" altLang="zh-CN" dirty="0"/>
          </a:p>
          <a:p>
            <a:pPr eaLnBrk="1" hangingPunct="1"/>
            <a:r>
              <a:rPr lang="zh-CN" altLang="zh-CN" dirty="0"/>
              <a:t>逐行扫描是将每帧的画面同时显示，举个例子来说，如图所示</a:t>
            </a:r>
          </a:p>
          <a:p>
            <a:pPr eaLnBrk="1" hangingPunct="1"/>
            <a:r>
              <a:rPr lang="zh-CN" altLang="zh-CN" dirty="0"/>
              <a:t>当扫描到</a:t>
            </a:r>
            <a:r>
              <a:rPr lang="en-US" altLang="zh-CN" dirty="0"/>
              <a:t>1</a:t>
            </a:r>
            <a:r>
              <a:rPr lang="zh-CN" altLang="en-US" dirty="0"/>
              <a:t>结束的时候，接下来还返回到</a:t>
            </a:r>
            <a:r>
              <a:rPr lang="en-US" altLang="zh-CN" dirty="0"/>
              <a:t>2</a:t>
            </a:r>
            <a:r>
              <a:rPr lang="zh-CN" altLang="en-US" dirty="0"/>
              <a:t>这个点来继续扫描；</a:t>
            </a:r>
          </a:p>
          <a:p>
            <a:pPr eaLnBrk="1" hangingPunct="1"/>
            <a:r>
              <a:rPr lang="zh-CN" altLang="en-US" dirty="0"/>
              <a:t>当扫描到</a:t>
            </a:r>
            <a:r>
              <a:rPr lang="en-US" altLang="zh-CN" dirty="0"/>
              <a:t>3</a:t>
            </a:r>
            <a:r>
              <a:rPr lang="zh-CN" altLang="en-US" dirty="0"/>
              <a:t>，整个帧扫描结束之后，会从</a:t>
            </a:r>
            <a:r>
              <a:rPr lang="en-US" altLang="zh-CN" dirty="0"/>
              <a:t>4</a:t>
            </a:r>
            <a:r>
              <a:rPr lang="zh-CN" altLang="en-US" dirty="0"/>
              <a:t>起点重新下一帧的扫描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40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Multimedia</a:t>
            </a:r>
            <a:r>
              <a:rPr lang="zh-CN" altLang="en-US" dirty="0"/>
              <a:t>是用多种代理（介质）来传播与表示多种信息（听觉，视觉，触觉，嗅觉信息等），</a:t>
            </a:r>
            <a:r>
              <a:rPr lang="zh-CN" altLang="en-US" baseline="0" dirty="0"/>
              <a:t>如图像，音频，视频，传感器等。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en-US" altLang="zh-CN" baseline="0" dirty="0"/>
              <a:t>Multi </a:t>
            </a:r>
            <a:r>
              <a:rPr lang="zh-CN" altLang="en-US" baseline="0" dirty="0"/>
              <a:t>表示多种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en-US" altLang="zh-CN" baseline="0" dirty="0"/>
              <a:t>Media </a:t>
            </a:r>
            <a:r>
              <a:rPr lang="zh-CN" altLang="en-US" baseline="0" dirty="0"/>
              <a:t>表示承载信息的介质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903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>
                <a:sym typeface="+mn-ea"/>
              </a:rPr>
              <a:t>隔行扫描是每一帧被分割为两场，每一场包含了一帧中所有的奇数扫描行或者偶数扫描行，通常是先扫描奇数行得到第一场，然后扫描偶数行得到第二场。举个例子来说，如图所示</a:t>
            </a:r>
          </a:p>
          <a:p>
            <a:pPr eaLnBrk="1" hangingPunct="1"/>
            <a:r>
              <a:rPr lang="zh-CN" altLang="zh-CN" dirty="0">
                <a:sym typeface="+mn-ea"/>
              </a:rPr>
              <a:t>红色与蓝色的区域是交替被扫描的；</a:t>
            </a:r>
          </a:p>
          <a:p>
            <a:pPr eaLnBrk="1" hangingPunct="1"/>
            <a:r>
              <a:rPr lang="zh-CN" altLang="zh-CN" dirty="0">
                <a:sym typeface="+mn-ea"/>
              </a:rPr>
              <a:t>当扫描到蓝色的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结束的时候，接下来会隔行到蓝色的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这个点来继续扫描；</a:t>
            </a:r>
            <a:endParaRPr lang="zh-CN" altLang="en-US" dirty="0"/>
          </a:p>
          <a:p>
            <a:pPr eaLnBrk="1" hangingPunct="1"/>
            <a:r>
              <a:rPr lang="zh-CN" altLang="en-US" dirty="0">
                <a:sym typeface="+mn-ea"/>
              </a:rPr>
              <a:t>当扫描到红色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结束之后，即奇数行被扫描完成之后会开始扫描偶数行，会从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开始进行偶数行的扫描</a:t>
            </a:r>
          </a:p>
          <a:p>
            <a:pPr eaLnBrk="1" hangingPunct="1"/>
            <a:endParaRPr lang="zh-CN" altLang="en-US" dirty="0">
              <a:sym typeface="+mn-ea"/>
            </a:endParaRPr>
          </a:p>
          <a:p>
            <a:pPr eaLnBrk="1" hangingPunct="1"/>
            <a:r>
              <a:rPr lang="zh-CN" altLang="en-US" dirty="0">
                <a:sym typeface="+mn-ea"/>
              </a:rPr>
              <a:t>最下面的图像是个具体的例子，先进行奇数行的扫描再进行偶数行的扫描，最后得到整个帧的图像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069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隔行扫描与逐行扫描的比较。</a:t>
            </a:r>
          </a:p>
          <a:p>
            <a:pPr eaLnBrk="1" hangingPunct="1"/>
            <a:r>
              <a:rPr lang="zh-CN" altLang="zh-CN" dirty="0"/>
              <a:t>早期的电视制式均采用隔行扫描，但是现在很多的高清、视频采集卡都是采用逐行扫描模式</a:t>
            </a:r>
          </a:p>
          <a:p>
            <a:pPr eaLnBrk="1" hangingPunct="1"/>
            <a:r>
              <a:rPr lang="zh-CN" altLang="zh-CN" dirty="0"/>
              <a:t>隔行扫描后提高了信道利用率，会产生行间闪烁效应以及出现垂直边沿锯齿化现象等</a:t>
            </a:r>
          </a:p>
          <a:p>
            <a:pPr eaLnBrk="1" hangingPunct="1"/>
            <a:r>
              <a:rPr lang="zh-CN" altLang="zh-CN" dirty="0"/>
              <a:t>逐行扫描可以得到高品质的图像质量，但同时也需要更多的带宽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3930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从存储、访问和分发的角度 介绍了数字化方式表示多媒体的优势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270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编解码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其实质是对多媒体内容进行压缩和解压缩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以便于数据的存储和分发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010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 eaLnBrk="1" hangingPunct="1">
              <a:defRPr/>
            </a:pPr>
            <a:r>
              <a:rPr lang="zh-CN" altLang="en-US" dirty="0">
                <a:solidFill>
                  <a:schemeClr val="dk1"/>
                </a:solidFill>
              </a:rPr>
              <a:t>压缩是有必要的</a:t>
            </a:r>
            <a:endParaRPr lang="en-US" altLang="zh-CN" dirty="0">
              <a:solidFill>
                <a:schemeClr val="dk1"/>
              </a:solidFill>
            </a:endParaRPr>
          </a:p>
          <a:p>
            <a:pPr defTabSz="916260" eaLnBrk="1" hangingPunct="1">
              <a:defRPr/>
            </a:pPr>
            <a:endParaRPr lang="en-US" altLang="zh-CN" dirty="0">
              <a:solidFill>
                <a:schemeClr val="dk1"/>
              </a:solidFill>
            </a:endParaRPr>
          </a:p>
          <a:p>
            <a:pPr defTabSz="916260" eaLnBrk="1" hangingPunct="1">
              <a:defRPr/>
            </a:pPr>
            <a:r>
              <a:rPr lang="en-US" altLang="zh-CN" dirty="0">
                <a:solidFill>
                  <a:schemeClr val="dk1"/>
                </a:solidFill>
              </a:rPr>
              <a:t>1</a:t>
            </a:r>
            <a:r>
              <a:rPr lang="zh-CN" altLang="en-US" dirty="0">
                <a:solidFill>
                  <a:schemeClr val="dk1"/>
                </a:solidFill>
              </a:rPr>
              <a:t>分钟视频的原始码率达到了</a:t>
            </a:r>
            <a:r>
              <a:rPr lang="en-US" altLang="zh-CN" dirty="0">
                <a:solidFill>
                  <a:schemeClr val="dk1"/>
                </a:solidFill>
              </a:rPr>
              <a:t>622Mbps</a:t>
            </a:r>
            <a:r>
              <a:rPr lang="zh-CN" altLang="en-US" dirty="0">
                <a:solidFill>
                  <a:schemeClr val="dk1"/>
                </a:solidFill>
              </a:rPr>
              <a:t>，文件大小为</a:t>
            </a:r>
            <a:r>
              <a:rPr lang="en-US" altLang="zh-CN" dirty="0">
                <a:solidFill>
                  <a:schemeClr val="dk1"/>
                </a:solidFill>
              </a:rPr>
              <a:t>37.3GB</a:t>
            </a:r>
          </a:p>
          <a:p>
            <a:pPr defTabSz="916260" eaLnBrk="1" hangingPunct="1">
              <a:defRPr/>
            </a:pPr>
            <a:endParaRPr lang="en-US" altLang="zh-CN" dirty="0">
              <a:solidFill>
                <a:schemeClr val="dk1"/>
              </a:solidFill>
            </a:endParaRPr>
          </a:p>
          <a:p>
            <a:pPr defTabSz="916260" eaLnBrk="1" hangingPunct="1">
              <a:defRPr/>
            </a:pPr>
            <a:r>
              <a:rPr lang="zh-CN" altLang="en-US" dirty="0">
                <a:solidFill>
                  <a:schemeClr val="dk1"/>
                </a:solidFill>
              </a:rPr>
              <a:t>如果不压缩，很难存储和传输</a:t>
            </a:r>
            <a:endParaRPr lang="en-US" altLang="zh-CN" dirty="0">
              <a:solidFill>
                <a:schemeClr val="dk1"/>
              </a:solidFill>
            </a:endParaRPr>
          </a:p>
          <a:p>
            <a:pPr defTabSz="916260" eaLnBrk="1" hangingPunct="1">
              <a:defRPr/>
            </a:pPr>
            <a:endParaRPr lang="en-US" altLang="zh-CN" dirty="0">
              <a:solidFill>
                <a:schemeClr val="dk1"/>
              </a:solidFill>
            </a:endParaRPr>
          </a:p>
          <a:p>
            <a:pPr defTabSz="916260" eaLnBrk="1" hangingPunct="1">
              <a:defRPr/>
            </a:pPr>
            <a:r>
              <a:rPr lang="en-US" altLang="zh-CN" dirty="0">
                <a:solidFill>
                  <a:schemeClr val="dk1"/>
                </a:solidFill>
              </a:rPr>
              <a:t>25</a:t>
            </a:r>
            <a:r>
              <a:rPr lang="zh-CN" altLang="en-US" dirty="0">
                <a:solidFill>
                  <a:schemeClr val="dk1"/>
                </a:solidFill>
              </a:rPr>
              <a:t>*</a:t>
            </a:r>
            <a:r>
              <a:rPr lang="en-US" altLang="zh-CN" dirty="0">
                <a:solidFill>
                  <a:schemeClr val="dk1"/>
                </a:solidFill>
              </a:rPr>
              <a:t>1920*1080</a:t>
            </a:r>
            <a:r>
              <a:rPr lang="zh-CN" altLang="en-US" dirty="0">
                <a:solidFill>
                  <a:schemeClr val="dk1"/>
                </a:solidFill>
              </a:rPr>
              <a:t>*</a:t>
            </a:r>
            <a:r>
              <a:rPr lang="en-US" altLang="zh-CN" dirty="0">
                <a:solidFill>
                  <a:schemeClr val="dk1"/>
                </a:solidFill>
              </a:rPr>
              <a:t>12</a:t>
            </a:r>
          </a:p>
          <a:p>
            <a:pPr defTabSz="916260" eaLnBrk="1" hangingPunct="1">
              <a:defRPr/>
            </a:pPr>
            <a:endParaRPr lang="en-US" altLang="zh-CN" dirty="0">
              <a:solidFill>
                <a:schemeClr val="dk1"/>
              </a:solidFill>
            </a:endParaRPr>
          </a:p>
          <a:p>
            <a:pPr defTabSz="916260" eaLnBrk="1" hangingPunct="1">
              <a:defRPr/>
            </a:pPr>
            <a:r>
              <a:rPr lang="en-US" altLang="zh-CN" dirty="0">
                <a:solidFill>
                  <a:schemeClr val="dk1"/>
                </a:solidFill>
              </a:rPr>
              <a:t>622</a:t>
            </a:r>
            <a:r>
              <a:rPr lang="zh-CN" altLang="en-US" dirty="0">
                <a:solidFill>
                  <a:schemeClr val="dk1"/>
                </a:solidFill>
              </a:rPr>
              <a:t>*</a:t>
            </a:r>
            <a:r>
              <a:rPr lang="en-US" altLang="zh-CN" dirty="0">
                <a:solidFill>
                  <a:schemeClr val="dk1"/>
                </a:solidFill>
              </a:rPr>
              <a:t>60</a:t>
            </a:r>
            <a:endParaRPr lang="zh-CN" altLang="en-US" dirty="0">
              <a:solidFill>
                <a:schemeClr val="dk1"/>
              </a:solidFill>
            </a:endParaRPr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1693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对于图像来说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压缩是可行的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图像中相邻像素是具有一定的相关性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209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对于图像来说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压缩是可行的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图像中相邻像素是具有一定的相关性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8*8*8=</a:t>
            </a:r>
            <a:r>
              <a:rPr lang="zh-CN" altLang="en-US" dirty="0"/>
              <a:t>用</a:t>
            </a:r>
            <a:r>
              <a:rPr lang="en-US" altLang="zh-CN" dirty="0"/>
              <a:t>256</a:t>
            </a:r>
            <a:r>
              <a:rPr lang="zh-CN" altLang="en-US" dirty="0"/>
              <a:t>就表示了，节约了</a:t>
            </a:r>
            <a:r>
              <a:rPr lang="en-US" altLang="zh-CN" dirty="0"/>
              <a:t>64</a:t>
            </a:r>
            <a:r>
              <a:rPr lang="zh-CN" altLang="en-US" dirty="0"/>
              <a:t>倍的空间。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14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对于视频来说，压缩是可能的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相邻视频帧之间，具有时间相关性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079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因此，对于视频来说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只需要存储两帧之间的差异，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可以减少文件大小，降低码率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547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MPEG</a:t>
            </a:r>
            <a:r>
              <a:rPr lang="zh-CN" altLang="en-US" dirty="0"/>
              <a:t>（</a:t>
            </a:r>
            <a:r>
              <a:rPr lang="en-US" altLang="zh-CN" dirty="0"/>
              <a:t>Moving Picture Experts Group</a:t>
            </a:r>
            <a:r>
              <a:rPr lang="zh-CN" altLang="en-US" dirty="0"/>
              <a:t>，动态图像专家组）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将视频帧分为了 </a:t>
            </a:r>
            <a:r>
              <a:rPr lang="en-US" altLang="zh-CN" dirty="0"/>
              <a:t>I B P</a:t>
            </a:r>
            <a:r>
              <a:rPr lang="zh-CN" altLang="en-US" dirty="0"/>
              <a:t>三种不同的类型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13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简单而言，多媒体是用来传递信息的多种手段的集合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被广泛用于学习、娱乐和通信。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因此，多媒体技术及其应用，是计算机领域的一类重要基础技术和应用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559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en-US" altLang="zh-CN" dirty="0"/>
              <a:t>I</a:t>
            </a:r>
            <a:r>
              <a:rPr lang="zh-CN" altLang="en-US" dirty="0"/>
              <a:t>帧（关键帧）压缩率最低，但是它可以独立解码，不依赖于别的帧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7386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en-US" altLang="zh-CN" dirty="0"/>
              <a:t>P</a:t>
            </a:r>
            <a:r>
              <a:rPr lang="zh-CN" altLang="en-US" dirty="0"/>
              <a:t>帧压缩率较高，但是它的解码依赖于前面的帧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000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 eaLnBrk="1" hangingPunct="1">
              <a:defRPr/>
            </a:pPr>
            <a:r>
              <a:rPr lang="en-US" altLang="zh-CN" dirty="0"/>
              <a:t>B</a:t>
            </a:r>
            <a:r>
              <a:rPr lang="zh-CN" altLang="en-US" dirty="0"/>
              <a:t>帧压缩率最高，但是它的解码依赖于前面的帧与后面的帧</a:t>
            </a:r>
            <a:endParaRPr lang="en-US" altLang="zh-CN" dirty="0"/>
          </a:p>
          <a:p>
            <a:pPr defTabSz="916260" eaLnBrk="1" hangingPunct="1">
              <a:defRPr/>
            </a:pPr>
            <a:endParaRPr lang="en-US" altLang="zh-CN" dirty="0"/>
          </a:p>
          <a:p>
            <a:pPr defTabSz="916260" eaLnBrk="1" hangingPunct="1">
              <a:defRPr/>
            </a:pPr>
            <a:r>
              <a:rPr lang="en-US" altLang="zh-CN" kern="0" dirty="0">
                <a:solidFill>
                  <a:schemeClr val="bg1"/>
                </a:solidFill>
                <a:latin typeface="Arial Unicode MS" panose="020B0604020202020204" pitchFamily="34" charset="-122"/>
                <a:ea typeface="黑体" panose="02010609060101010101" pitchFamily="49" charset="-122"/>
              </a:rPr>
              <a:t>B</a:t>
            </a:r>
            <a:r>
              <a:rPr lang="zh-CN" altLang="en-US" dirty="0"/>
              <a:t>帧</a:t>
            </a:r>
            <a:r>
              <a:rPr lang="zh-CN" altLang="en-US" kern="0" dirty="0">
                <a:solidFill>
                  <a:schemeClr val="bg1"/>
                </a:solidFill>
                <a:ea typeface="黑体" panose="02010609060101010101" pitchFamily="49" charset="-122"/>
              </a:rPr>
              <a:t>一般为</a:t>
            </a:r>
            <a:r>
              <a:rPr lang="zh-CN" altLang="en-US" kern="0" dirty="0">
                <a:solidFill>
                  <a:schemeClr val="bg1"/>
                </a:solidFill>
                <a:latin typeface="Arial Unicode MS" panose="020B0604020202020204" pitchFamily="34" charset="-122"/>
                <a:ea typeface="黑体" panose="02010609060101010101" pitchFamily="49" charset="-122"/>
              </a:rPr>
              <a:t>前面帧（</a:t>
            </a:r>
            <a:r>
              <a:rPr lang="en-US" altLang="zh-CN" kern="0" dirty="0">
                <a:solidFill>
                  <a:schemeClr val="bg1"/>
                </a:solidFill>
                <a:latin typeface="Arial Unicode MS" panose="020B0604020202020204" pitchFamily="34" charset="-122"/>
                <a:ea typeface="黑体" panose="02010609060101010101" pitchFamily="49" charset="-122"/>
              </a:rPr>
              <a:t>P/I</a:t>
            </a:r>
            <a:r>
              <a:rPr lang="zh-CN" altLang="en-US" kern="0" dirty="0">
                <a:solidFill>
                  <a:schemeClr val="bg1"/>
                </a:solidFill>
                <a:latin typeface="Arial Unicode MS" panose="020B0604020202020204" pitchFamily="34" charset="-122"/>
                <a:ea typeface="黑体" panose="02010609060101010101" pitchFamily="49" charset="-122"/>
              </a:rPr>
              <a:t>），后面帧（</a:t>
            </a:r>
            <a:r>
              <a:rPr lang="en-US" altLang="zh-CN" kern="0" dirty="0">
                <a:solidFill>
                  <a:schemeClr val="bg1"/>
                </a:solidFill>
                <a:latin typeface="Arial Unicode MS" panose="020B0604020202020204" pitchFamily="34" charset="-122"/>
                <a:ea typeface="黑体" panose="02010609060101010101" pitchFamily="49" charset="-122"/>
              </a:rPr>
              <a:t>P</a:t>
            </a:r>
            <a:r>
              <a:rPr lang="zh-CN" altLang="en-US" kern="0" dirty="0">
                <a:solidFill>
                  <a:schemeClr val="bg1"/>
                </a:solidFill>
                <a:latin typeface="Arial Unicode MS" panose="020B0604020202020204" pitchFamily="34" charset="-122"/>
                <a:ea typeface="黑体" panose="02010609060101010101" pitchFamily="49" charset="-122"/>
              </a:rPr>
              <a:t>）的逐块差值</a:t>
            </a:r>
            <a:endParaRPr lang="en-US" altLang="zh-CN" kern="0" dirty="0">
              <a:solidFill>
                <a:schemeClr val="bg1"/>
              </a:solidFill>
              <a:latin typeface="Arial Unicode MS" panose="020B0604020202020204" pitchFamily="34" charset="-122"/>
              <a:ea typeface="黑体" panose="02010609060101010101" pitchFamily="49" charset="-122"/>
            </a:endParaRPr>
          </a:p>
          <a:p>
            <a:pPr defTabSz="916260" eaLnBrk="1" hangingPunct="1">
              <a:defRPr/>
            </a:pPr>
            <a:endParaRPr lang="en-US" altLang="zh-CN" kern="0" dirty="0">
              <a:solidFill>
                <a:schemeClr val="bg1"/>
              </a:solidFill>
              <a:latin typeface="Arial Unicode MS" panose="020B0604020202020204" pitchFamily="34" charset="-122"/>
              <a:ea typeface="黑体" panose="02010609060101010101" pitchFamily="49" charset="-122"/>
            </a:endParaRPr>
          </a:p>
          <a:p>
            <a:pPr defTabSz="916260" eaLnBrk="1" hangingPunct="1">
              <a:defRPr/>
            </a:pPr>
            <a:r>
              <a:rPr lang="en-US" altLang="zh-CN" b="1" dirty="0"/>
              <a:t>I</a:t>
            </a:r>
            <a:r>
              <a:rPr lang="zh-CN" altLang="en-US" b="1" dirty="0"/>
              <a:t>的压缩率是</a:t>
            </a:r>
            <a:r>
              <a:rPr lang="en-US" altLang="zh-CN" b="1" dirty="0"/>
              <a:t>7</a:t>
            </a:r>
            <a:r>
              <a:rPr lang="zh-CN" altLang="en-US" dirty="0"/>
              <a:t>（跟</a:t>
            </a:r>
            <a:r>
              <a:rPr lang="en-US" altLang="zh-CN" dirty="0"/>
              <a:t>JPG</a:t>
            </a:r>
            <a:r>
              <a:rPr lang="zh-CN" altLang="en-US" dirty="0"/>
              <a:t>差不多），</a:t>
            </a:r>
            <a:r>
              <a:rPr lang="en-US" altLang="zh-CN" b="1" dirty="0"/>
              <a:t>P</a:t>
            </a:r>
            <a:r>
              <a:rPr lang="zh-CN" altLang="en-US" b="1" dirty="0"/>
              <a:t>是</a:t>
            </a:r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B</a:t>
            </a:r>
            <a:r>
              <a:rPr lang="zh-CN" altLang="en-US" b="1" dirty="0"/>
              <a:t>可以达到</a:t>
            </a:r>
            <a:r>
              <a:rPr lang="en-US" altLang="zh-CN" b="1" dirty="0"/>
              <a:t>50</a:t>
            </a:r>
            <a:endParaRPr lang="zh-CN" altLang="en-US" kern="0" dirty="0">
              <a:solidFill>
                <a:schemeClr val="bg1"/>
              </a:solidFill>
              <a:latin typeface="Arial Unicode MS" panose="020B0604020202020204" pitchFamily="34" charset="-122"/>
              <a:ea typeface="黑体" panose="02010609060101010101" pitchFamily="49" charset="-122"/>
            </a:endParaRPr>
          </a:p>
          <a:p>
            <a:pPr defTabSz="916260" eaLnBrk="1" hangingPunct="1">
              <a:defRPr/>
            </a:pPr>
            <a:endParaRPr lang="en-US" altLang="zh-CN" dirty="0"/>
          </a:p>
          <a:p>
            <a:pPr defTabSz="916260" eaLnBrk="1" hangingPunct="1">
              <a:defRPr/>
            </a:pPr>
            <a:r>
              <a:rPr lang="en-US" altLang="zh-CN" dirty="0"/>
              <a:t>B</a:t>
            </a:r>
            <a:r>
              <a:rPr lang="zh-CN" altLang="en-US" dirty="0"/>
              <a:t>帧以前面的</a:t>
            </a:r>
            <a:r>
              <a:rPr lang="en-US" altLang="zh-CN" dirty="0"/>
              <a:t>I</a:t>
            </a:r>
            <a:r>
              <a:rPr lang="zh-CN" altLang="en-US" dirty="0"/>
              <a:t>或</a:t>
            </a:r>
            <a:r>
              <a:rPr lang="en-US" altLang="zh-CN" dirty="0"/>
              <a:t>P</a:t>
            </a:r>
            <a:r>
              <a:rPr lang="zh-CN" altLang="en-US" dirty="0"/>
              <a:t>帧和后面的</a:t>
            </a:r>
            <a:r>
              <a:rPr lang="en-US" altLang="zh-CN" dirty="0"/>
              <a:t>P</a:t>
            </a:r>
            <a:r>
              <a:rPr lang="zh-CN" altLang="en-US" dirty="0"/>
              <a:t>帧为参考帧</a:t>
            </a:r>
            <a:r>
              <a:rPr lang="en-US" altLang="zh-CN" dirty="0"/>
              <a:t>,“</a:t>
            </a:r>
            <a:r>
              <a:rPr lang="zh-CN" altLang="en-US" dirty="0"/>
              <a:t>找出”</a:t>
            </a:r>
            <a:r>
              <a:rPr lang="en-US" altLang="zh-CN" dirty="0"/>
              <a:t>B</a:t>
            </a:r>
            <a:r>
              <a:rPr lang="zh-CN" altLang="en-US" dirty="0"/>
              <a:t>帧“某点”的预测值和两个运动矢量</a:t>
            </a:r>
            <a:r>
              <a:rPr lang="en-US" altLang="zh-CN" dirty="0"/>
              <a:t>,</a:t>
            </a:r>
            <a:r>
              <a:rPr lang="zh-CN" altLang="en-US" dirty="0"/>
              <a:t>并取预测差值和运动矢量传送。接收端根据运动矢量在两个参考帧中“找出</a:t>
            </a:r>
            <a:r>
              <a:rPr lang="en-US" altLang="zh-CN" dirty="0"/>
              <a:t>(</a:t>
            </a:r>
            <a:r>
              <a:rPr lang="zh-CN" altLang="en-US" dirty="0"/>
              <a:t>算出</a:t>
            </a:r>
            <a:r>
              <a:rPr lang="en-US" altLang="zh-CN" dirty="0"/>
              <a:t>)”</a:t>
            </a:r>
            <a:r>
              <a:rPr lang="zh-CN" altLang="en-US" dirty="0"/>
              <a:t>预测值并与差值求和</a:t>
            </a:r>
            <a:r>
              <a:rPr lang="en-US" altLang="zh-CN" dirty="0"/>
              <a:t>,</a:t>
            </a:r>
            <a:r>
              <a:rPr lang="zh-CN" altLang="en-US" dirty="0"/>
              <a:t>得到</a:t>
            </a:r>
            <a:r>
              <a:rPr lang="en-US" altLang="zh-CN" dirty="0"/>
              <a:t>B</a:t>
            </a:r>
            <a:r>
              <a:rPr lang="zh-CN" altLang="en-US" dirty="0"/>
              <a:t>帧“某点”样值</a:t>
            </a:r>
            <a:r>
              <a:rPr lang="en-US" altLang="zh-CN" dirty="0"/>
              <a:t>,</a:t>
            </a:r>
            <a:r>
              <a:rPr lang="zh-CN" altLang="en-US" dirty="0"/>
              <a:t>从而可得到完整的</a:t>
            </a:r>
            <a:r>
              <a:rPr lang="en-US" altLang="zh-CN" dirty="0"/>
              <a:t>B</a:t>
            </a:r>
            <a:r>
              <a:rPr lang="zh-CN" altLang="en-US" dirty="0"/>
              <a:t>帧。</a:t>
            </a:r>
            <a:endParaRPr lang="zh-CN" altLang="zh-CN" dirty="0"/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2081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国际电信联盟</a:t>
            </a:r>
            <a:endParaRPr lang="en-US" altLang="zh-CN" dirty="0"/>
          </a:p>
          <a:p>
            <a:pPr eaLnBrk="1" hangingPunct="1"/>
            <a:r>
              <a:rPr lang="zh-CN" altLang="en-US" dirty="0"/>
              <a:t>国际标准化组织和国际电工委员会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图中是主流的编解码算法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目前主流是</a:t>
            </a:r>
            <a:r>
              <a:rPr lang="en-US" altLang="zh-CN" dirty="0"/>
              <a:t>H.264</a:t>
            </a:r>
            <a:r>
              <a:rPr lang="zh-CN" altLang="en-US" dirty="0"/>
              <a:t>，正逐渐被</a:t>
            </a:r>
            <a:r>
              <a:rPr lang="en-US" altLang="zh-CN" dirty="0"/>
              <a:t>H.265</a:t>
            </a:r>
            <a:r>
              <a:rPr lang="zh-CN" altLang="en-US" dirty="0"/>
              <a:t>代替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6754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三类检索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特征，如文件名称，文件类型等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描述，如视频内容的文本描述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内容：原始内容，非标注内容或者特征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前两类基于元数据标注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后一类基于原始内容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7081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特征描述法，以视频文件的外部特征进行检索，如文件名、标题、文件类型等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文本描述法利用自然语言的优势，将图像、声 音等多媒体信息的内容用文字进行确切的描述，揭示其内在的各种语义联系，形成描述性的自由文本。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如</a:t>
            </a:r>
            <a:r>
              <a:rPr lang="zh-CN" altLang="en-US" baseline="0" dirty="0"/>
              <a:t> 电影名称，医学行为描述</a:t>
            </a:r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这两种方法都是基于元数据的检索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1931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元数据：用来从不同角度描述数据的数据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文件类型  如</a:t>
            </a:r>
            <a:r>
              <a:rPr lang="en-US" altLang="zh-CN" dirty="0"/>
              <a:t>doc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编解类型，质量等</a:t>
            </a:r>
            <a:r>
              <a:rPr lang="zh-CN" altLang="en-US" baseline="0" dirty="0"/>
              <a:t>  如</a:t>
            </a:r>
            <a:r>
              <a:rPr lang="en-US" altLang="zh-CN" baseline="0" dirty="0"/>
              <a:t>mp4</a:t>
            </a:r>
            <a:r>
              <a:rPr lang="zh-CN" altLang="en-US" baseline="0" dirty="0"/>
              <a:t>，高清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zh-CN" altLang="en-US" baseline="0" dirty="0"/>
              <a:t>数据内容的分类，例如体育类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2346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基于元数据的检索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当元数据信息越丰富的时候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越容易检索到想要的内容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通过</a:t>
            </a:r>
            <a:r>
              <a:rPr lang="en-US" altLang="zh-CN" dirty="0" err="1"/>
              <a:t>sql</a:t>
            </a:r>
            <a:r>
              <a:rPr lang="zh-CN" altLang="en-US" dirty="0"/>
              <a:t>进行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4455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问题在于：</a:t>
            </a:r>
            <a:endParaRPr lang="en-US" altLang="zh-CN" dirty="0"/>
          </a:p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、视频内容很丰富</a:t>
            </a:r>
            <a:endParaRPr lang="en-US" altLang="zh-CN" dirty="0"/>
          </a:p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、对视频的描述和对需要内容的描述主观性很强</a:t>
            </a:r>
            <a:endParaRPr lang="en-US" altLang="zh-CN" dirty="0"/>
          </a:p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、基于文本描述的查找涉及到模糊查找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2934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基于内容语义的检索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搜索引擎分析多媒体数据本身所包含的内容和语义，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而不是对描述多媒体内容进行描述的元数据进行分析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96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本堂课的内容包括两大部分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第一部分是多媒体技术相关的基本知识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第二部分是一些典型的多媒体应用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8151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以图片搜索相似的图片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749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哼歌搜歌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210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首先分析多媒体对象的内容，提取特征和语义，将这些特征语义生成特征向量或者字符串，匹配数据库中已经存储的向量或字符串，再根据索引找到对应的多媒体文件。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举例：比如输入一段声音，分帧后提取它的音高和旋律等声学特征，形成向量矩阵（图中就是一个向量矩阵，也称之为观察序列，每一帧都有一个</a:t>
            </a:r>
            <a:r>
              <a:rPr lang="en-US" altLang="zh-CN" dirty="0"/>
              <a:t>n</a:t>
            </a:r>
            <a:r>
              <a:rPr lang="zh-CN" altLang="en-US" dirty="0"/>
              <a:t>维（</a:t>
            </a:r>
            <a:r>
              <a:rPr lang="en-US" altLang="zh-CN" dirty="0"/>
              <a:t>n</a:t>
            </a:r>
            <a:r>
              <a:rPr lang="zh-CN" altLang="en-US" dirty="0"/>
              <a:t>由声学特征个数决定）向量，色块的颜色深浅表示向量值的大小），然后将矩阵转换为文本（此处为重点和难点，涉及声学模型，参数训练，构建状态网络及路径匹配等问题）。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defTabSz="916260" eaLnBrk="1" hangingPunct="1">
              <a:defRPr/>
            </a:pPr>
            <a:r>
              <a:rPr lang="zh-CN" altLang="en-US" dirty="0"/>
              <a:t>关于向量到文本的转换：每个竖条代表一帧，若干帧对应一个状态，每三个状态对应一个音素（可看作声学单位），若干个音素对应一个单词。通过这个过程，将一系列的帧数据转换为文本形式。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5148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理解多媒体数据的语义，涉及图像识别等计算机视觉技术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例如，从图像中识别出物体的边缘，进一步识别出物体的类型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然后可以做进一步的处理，比如可以增加一些物品、广告而不显得违和</a:t>
            </a: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4119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多媒体传输，以视频为例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文件下载方式，下载完才能播放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渐进下载方式（流式），边下边播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8627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互联网是尽力而为的网络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如何保证视频传输的质量？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3976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定义传输质量的有两个标准，</a:t>
            </a:r>
            <a:r>
              <a:rPr lang="en-US" altLang="zh-CN" dirty="0" err="1"/>
              <a:t>QoS</a:t>
            </a:r>
            <a:r>
              <a:rPr lang="zh-CN" altLang="en-US" dirty="0"/>
              <a:t>和</a:t>
            </a:r>
            <a:r>
              <a:rPr lang="en-US" altLang="zh-CN" dirty="0" err="1"/>
              <a:t>QoE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QOS</a:t>
            </a:r>
            <a:r>
              <a:rPr lang="zh-CN" altLang="en-US" dirty="0"/>
              <a:t>是对整个网络性能的一个评价，体现了服务提供者从服务、产品、内容的平均服务质量，这个指标偏客观。具体的指标参数有数据包错误率，发送的码率，吞吐率，传输延时，抖动等。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43199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en-US" altLang="zh-CN" dirty="0" err="1"/>
              <a:t>QoE</a:t>
            </a:r>
            <a:r>
              <a:rPr lang="zh-CN" altLang="en-US" dirty="0"/>
              <a:t>主要从用户角度出发，是用户认为这个视频的质量状况，偏主观的。当出现卡顿，视频卡顿和低码率时就认为</a:t>
            </a:r>
            <a:r>
              <a:rPr lang="en-US" altLang="zh-CN" dirty="0"/>
              <a:t>QOE</a:t>
            </a:r>
            <a:r>
              <a:rPr lang="zh-CN" altLang="en-US" dirty="0"/>
              <a:t>很差的状况。</a:t>
            </a: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769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数据包由于网络中拥塞等原因，未到达播放器，丢失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3406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数据包由于延迟到达，晚于播放时间到达播放器，认为属于丢失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18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声音是自然界中的一种压力波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不同乐器产生的声波的频率不同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下面的例子是</a:t>
            </a:r>
            <a:endParaRPr lang="en-US" altLang="zh-CN" dirty="0"/>
          </a:p>
          <a:p>
            <a:pPr eaLnBrk="1" hangingPunct="1"/>
            <a:r>
              <a:rPr lang="zh-CN" altLang="en-US" dirty="0"/>
              <a:t>钢琴</a:t>
            </a:r>
            <a:endParaRPr lang="en-US" altLang="zh-CN" dirty="0"/>
          </a:p>
          <a:p>
            <a:pPr eaLnBrk="1" hangingPunct="1"/>
            <a:r>
              <a:rPr lang="zh-CN" altLang="en-US" dirty="0"/>
              <a:t>排萧 </a:t>
            </a:r>
            <a:endParaRPr lang="en-US" altLang="zh-CN" dirty="0"/>
          </a:p>
          <a:p>
            <a:pPr eaLnBrk="1" hangingPunct="1"/>
            <a:r>
              <a:rPr lang="zh-CN" altLang="en-US" dirty="0"/>
              <a:t>小军鼓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050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网络性能的不稳定，产生数据丢失时，会造成视频播放的卡顿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播放器向服务器端请求媒体数据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服务器端返回的数据放入播放缓冲区中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播放器消耗数据，服务器填入数据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当消耗的速度大于填入的速度时，缓冲区下溢出，造成播放器的视频内容无法正常播放而出现卡顿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主要原因是视频的码率大于网络的能力</a:t>
            </a: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583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提高质量的两种方法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速率控制，使得发送速率与网络带宽相匹配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defTabSz="916260" eaLnBrk="1" hangingPunct="1">
              <a:defRPr/>
            </a:pPr>
            <a:r>
              <a:rPr lang="zh-CN" altLang="en-US" dirty="0"/>
              <a:t>这种技术被称为</a:t>
            </a:r>
            <a:r>
              <a:rPr lang="en-US" altLang="zh-CN" dirty="0"/>
              <a:t>HTTP</a:t>
            </a:r>
            <a:r>
              <a:rPr lang="zh-CN" altLang="en-US" dirty="0"/>
              <a:t>码率自适应技术（</a:t>
            </a:r>
            <a:r>
              <a:rPr lang="en-US" altLang="zh-CN" dirty="0"/>
              <a:t>HAS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其核心在于如何评估带宽以及如何调整速率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一些当前研究进展综述，可以参考这篇文章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11279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FEC</a:t>
            </a:r>
            <a:r>
              <a:rPr lang="zh-CN" altLang="en-US" dirty="0"/>
              <a:t>算法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增加数据的冗余，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使得当出现数据丢失时，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能够从冗余数据中进行恢复</a:t>
            </a: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4059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当数据无法恢复时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通过利用相邻数据帧的信息对丢失数据帧进行重构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例如插入相同的数据帧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降低丢失对视频质量的影响</a:t>
            </a: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8641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已有的研究虽然都有着不错的表现，但是，他们都有相同的缺点，即都需要对网络进行建模。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这就导致了上面提到的方法都会存在很多不足之处，第一点是方法并不具有普适性。其次，建模本身就是一个简化的过程，这种简化下的解大多数情况下得到的都是次优解。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例如移动网络，在用户终端设备处于不同的环境或者场景中时，网络带宽的变化特征相差很大，基于规则的方法很难以得到最优解。</a:t>
            </a:r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4956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为了避免提前对网络建模，一些研究提出了采用增强学习加人工神经网络的方法，解决视频传输中的码率自适应问题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r>
              <a:rPr lang="zh-CN" altLang="en-US" dirty="0"/>
              <a:t>简单的讲，强化学习就是让主体（</a:t>
            </a:r>
            <a:r>
              <a:rPr lang="en-US" altLang="zh-CN" dirty="0"/>
              <a:t>Agent</a:t>
            </a:r>
            <a:r>
              <a:rPr lang="zh-CN" altLang="en-US" dirty="0"/>
              <a:t>）通过观察环境（</a:t>
            </a:r>
            <a:r>
              <a:rPr lang="en-US" altLang="zh-CN" dirty="0"/>
              <a:t>Environment</a:t>
            </a:r>
            <a:r>
              <a:rPr lang="zh-CN" altLang="en-US" dirty="0"/>
              <a:t>），选择相应的动作（</a:t>
            </a:r>
            <a:r>
              <a:rPr lang="en-US" altLang="zh-CN" dirty="0"/>
              <a:t>Action</a:t>
            </a:r>
            <a:r>
              <a:rPr lang="zh-CN" altLang="en-US" dirty="0"/>
              <a:t>），每一个动作会对应使得主体进入一个新的状态（</a:t>
            </a:r>
            <a:r>
              <a:rPr lang="en-US" altLang="zh-CN" dirty="0"/>
              <a:t>Status</a:t>
            </a:r>
            <a:r>
              <a:rPr lang="zh-CN" altLang="en-US" dirty="0"/>
              <a:t>），同时获得相应的奖励（</a:t>
            </a:r>
            <a:r>
              <a:rPr lang="en-US" altLang="zh-CN" dirty="0"/>
              <a:t>Reward</a:t>
            </a:r>
            <a:r>
              <a:rPr lang="zh-CN" altLang="en-US" dirty="0"/>
              <a:t>），而期望解决的问题就是让主体选择获得的收益最大化的动作。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我们可以看出，码率自适应问题可以用增强学习的方法解决，我们需要解决的就是，如何选择视频的码率，是的在接下来的一段时间（比如到视频结束）所获得的整体的</a:t>
            </a:r>
            <a:r>
              <a:rPr lang="en-US" altLang="zh-CN" dirty="0" err="1"/>
              <a:t>QoE</a:t>
            </a:r>
            <a:r>
              <a:rPr lang="zh-CN" altLang="en-US" dirty="0"/>
              <a:t>达到最高，这里的</a:t>
            </a:r>
            <a:r>
              <a:rPr lang="en-US" altLang="zh-CN" dirty="0" err="1"/>
              <a:t>QoE</a:t>
            </a:r>
            <a:r>
              <a:rPr lang="zh-CN" altLang="en-US" dirty="0"/>
              <a:t>就是增强学习中的</a:t>
            </a:r>
            <a:r>
              <a:rPr lang="en-US" altLang="zh-CN" dirty="0"/>
              <a:t>reward</a:t>
            </a:r>
            <a:r>
              <a:rPr lang="zh-CN" altLang="en-US" dirty="0"/>
              <a:t>。</a:t>
            </a:r>
          </a:p>
          <a:p>
            <a:br>
              <a:rPr lang="zh-CN" altLang="en-US" dirty="0"/>
            </a:b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492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典型的传统多媒体系统应用</a:t>
            </a:r>
            <a:endParaRPr lang="zh-CN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1878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、点播系统事先将视频资源放置在服务器端，用户可以根据需求点播想要收看的视频，并进行暂停、前进、后退、等操作。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、和直播平台以及实时会议系统不一样的是，不同用户访问资源的操作经常是异步的。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、常见的点播平台有</a:t>
            </a:r>
            <a:r>
              <a:rPr lang="en-US" altLang="zh-CN" dirty="0"/>
              <a:t>YouTube</a:t>
            </a:r>
            <a:r>
              <a:rPr lang="zh-CN" altLang="en-US" dirty="0"/>
              <a:t>、 爱奇艺、优酷等。</a:t>
            </a:r>
          </a:p>
          <a:p>
            <a:endParaRPr lang="zh-CN" altLang="en-US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86124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、直播数据是实时产生的，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、用户只能发送弹幕的方式进行交互。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、相同内容的不同用户请求之间可能存在滞后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、以个人为节目源的直播平台，</a:t>
            </a:r>
            <a:r>
              <a:rPr lang="en-US" altLang="zh-CN" dirty="0"/>
              <a:t>twitch</a:t>
            </a:r>
            <a:r>
              <a:rPr lang="zh-CN" altLang="en-US" dirty="0"/>
              <a:t>，斗鱼</a:t>
            </a:r>
            <a:r>
              <a:rPr lang="en-US" altLang="zh-CN" dirty="0"/>
              <a:t>TV</a:t>
            </a:r>
            <a:r>
              <a:rPr lang="zh-CN" altLang="en-US" dirty="0"/>
              <a:t>、等等。</a:t>
            </a:r>
            <a:endParaRPr lang="en-US" altLang="zh-CN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84205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实时交互系统是用户双方在音频和视频上的双向的同步过程</a:t>
            </a:r>
            <a:endParaRPr lang="en-US" altLang="zh-CN" dirty="0"/>
          </a:p>
          <a:p>
            <a:r>
              <a:rPr lang="zh-CN" altLang="en-US" dirty="0"/>
              <a:t>对于延迟的要求较直播系统要高得多</a:t>
            </a:r>
            <a:endParaRPr lang="en-US" altLang="zh-CN" dirty="0"/>
          </a:p>
          <a:p>
            <a:r>
              <a:rPr lang="zh-CN" altLang="en-US" dirty="0"/>
              <a:t>典型的实时交互系统有视频会议 、</a:t>
            </a:r>
            <a:r>
              <a:rPr lang="en-US" altLang="zh-CN" dirty="0"/>
              <a:t>QQ</a:t>
            </a:r>
            <a:r>
              <a:rPr lang="zh-CN" altLang="en-US" dirty="0"/>
              <a:t>视频聊天、微信聊天等等</a:t>
            </a:r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91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自然界中，视觉、听觉等模拟信号是连续的</a:t>
            </a:r>
            <a:endParaRPr lang="en-US" altLang="zh-CN" dirty="0"/>
          </a:p>
          <a:p>
            <a:pPr defTabSz="916260">
              <a:defRPr/>
            </a:pPr>
            <a:endParaRPr lang="en-US" altLang="zh-CN" dirty="0"/>
          </a:p>
          <a:p>
            <a:pPr defTabSz="916260"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923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天地网模型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3345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两个城市之间的教育资源共享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交大两个校区之间的教育资源共享</a:t>
            </a:r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2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以上技术发展的背景，使得未来的多媒体系统具有以下改进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更高的分辨率  例如，</a:t>
            </a:r>
            <a:r>
              <a:rPr lang="en-US" altLang="zh-CN" dirty="0"/>
              <a:t>8K over 5G</a:t>
            </a:r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zh-CN" altLang="en-US" baseline="0" dirty="0"/>
              <a:t>沉浸感更强烈   例如，</a:t>
            </a:r>
            <a:r>
              <a:rPr lang="en-US" altLang="zh-CN" baseline="0" dirty="0"/>
              <a:t>360°</a:t>
            </a:r>
            <a:r>
              <a:rPr lang="zh-CN" altLang="en-US" baseline="0" dirty="0"/>
              <a:t>视频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zh-CN" altLang="en-US" baseline="0" dirty="0"/>
              <a:t>联系更紧密，例如协作式交互</a:t>
            </a:r>
            <a:endParaRPr lang="en-US" altLang="zh-CN" baseline="0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1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以下是一些例子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超高清视频应用，需要系统化的支持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在视频源，能够采集</a:t>
            </a:r>
            <a:r>
              <a:rPr lang="en-US" altLang="zh-CN" dirty="0"/>
              <a:t>8K</a:t>
            </a:r>
            <a:r>
              <a:rPr lang="zh-CN" altLang="en-US" dirty="0"/>
              <a:t>视频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7680x4320</a:t>
            </a:r>
            <a:r>
              <a:rPr lang="zh-CN" altLang="en-US" dirty="0"/>
              <a:t>分辨率， </a:t>
            </a:r>
            <a:r>
              <a:rPr lang="en-US" altLang="zh-CN" dirty="0"/>
              <a:t>15</a:t>
            </a:r>
            <a:r>
              <a:rPr lang="zh-CN" altLang="en-US" dirty="0"/>
              <a:t>比特 </a:t>
            </a:r>
            <a:r>
              <a:rPr lang="en-US" altLang="zh-CN" dirty="0"/>
              <a:t>YUV420</a:t>
            </a:r>
            <a:r>
              <a:rPr lang="zh-CN" altLang="en-US" dirty="0"/>
              <a:t>采样，</a:t>
            </a:r>
            <a:r>
              <a:rPr lang="en-US" altLang="zh-CN" dirty="0"/>
              <a:t>60fps</a:t>
            </a:r>
            <a:r>
              <a:rPr lang="zh-CN" altLang="en-US" dirty="0"/>
              <a:t>帧率 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7680 x 4320 x 15 bit/pixel x 60fps = 29.86 </a:t>
            </a:r>
            <a:r>
              <a:rPr lang="en-US" altLang="zh-CN" dirty="0" err="1"/>
              <a:t>Gbps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在编码器层，将超高码率进行压缩，以便于进行传输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例如，采用</a:t>
            </a:r>
            <a:r>
              <a:rPr lang="en-US" altLang="zh-CN" dirty="0"/>
              <a:t>H.265 Main 10 Profile Level 6.1</a:t>
            </a:r>
            <a:r>
              <a:rPr lang="zh-CN" altLang="en-US" dirty="0"/>
              <a:t>编码，压缩为 </a:t>
            </a:r>
            <a:r>
              <a:rPr lang="en-US" altLang="zh-CN" dirty="0"/>
              <a:t>85Mbps </a:t>
            </a:r>
            <a:r>
              <a:rPr lang="zh-CN" altLang="en-US" dirty="0"/>
              <a:t>码率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压缩率比高，编码和解码的计算代价越大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在传输层，需要</a:t>
            </a:r>
            <a:r>
              <a:rPr lang="en-US" altLang="zh-CN" dirty="0"/>
              <a:t>5G</a:t>
            </a:r>
            <a:r>
              <a:rPr lang="zh-CN" altLang="en-US" dirty="0"/>
              <a:t>等通信技术提供能够支持</a:t>
            </a:r>
            <a:r>
              <a:rPr lang="en-US" altLang="zh-CN" dirty="0"/>
              <a:t>8K</a:t>
            </a:r>
            <a:r>
              <a:rPr lang="zh-CN" altLang="en-US" dirty="0"/>
              <a:t>视频码率的链路带宽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在解码器层，需要硬件进行支持，当压缩比较高时，纯软件解码器很难实现稳定的解码效果</a:t>
            </a:r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0211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360°</a:t>
            </a:r>
            <a:r>
              <a:rPr lang="zh-CN" altLang="en-US" dirty="0"/>
              <a:t>全景视频，一种根据有沉浸式的应用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随着用户的视角不同，展示的场景不同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可视区域</a:t>
            </a:r>
            <a:r>
              <a:rPr lang="en-US" altLang="zh-CN" dirty="0"/>
              <a:t>FOV</a:t>
            </a:r>
            <a:r>
              <a:rPr lang="zh-CN" altLang="en-US" dirty="0"/>
              <a:t>相对于整个</a:t>
            </a:r>
            <a:r>
              <a:rPr lang="en-US" altLang="zh-CN" dirty="0"/>
              <a:t>360°</a:t>
            </a:r>
            <a:r>
              <a:rPr lang="zh-CN" altLang="en-US" dirty="0"/>
              <a:t>场景是有限的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该如何传输</a:t>
            </a:r>
            <a:r>
              <a:rPr lang="en-US" altLang="zh-CN" dirty="0"/>
              <a:t>360°</a:t>
            </a:r>
            <a:r>
              <a:rPr lang="zh-CN" altLang="en-US" dirty="0"/>
              <a:t>视频以节省带宽？</a:t>
            </a:r>
            <a:endParaRPr lang="en-US" altLang="zh-CN" dirty="0"/>
          </a:p>
          <a:p>
            <a:pPr eaLnBrk="1" hangingPunct="1"/>
            <a:endParaRPr lang="zh-CN" altLang="en-US" dirty="0"/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14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基于</a:t>
            </a:r>
            <a:r>
              <a:rPr lang="en-US" altLang="zh-CN" dirty="0"/>
              <a:t>HAS</a:t>
            </a:r>
            <a:r>
              <a:rPr lang="zh-CN" altLang="en-US" dirty="0"/>
              <a:t>技术，</a:t>
            </a:r>
            <a:r>
              <a:rPr lang="en-US" altLang="zh-CN" dirty="0"/>
              <a:t>FOV</a:t>
            </a:r>
            <a:r>
              <a:rPr lang="zh-CN" altLang="en-US" dirty="0"/>
              <a:t>取高分辨版本，其余取低分辨率版本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通过行为预测等技术，在用户扭头使得</a:t>
            </a:r>
            <a:r>
              <a:rPr lang="en-US" altLang="zh-CN" dirty="0"/>
              <a:t>FOV</a:t>
            </a:r>
            <a:r>
              <a:rPr lang="zh-CN" altLang="en-US" dirty="0"/>
              <a:t>变化时，通过码率自适应调整不同区域的码率版本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提高新的</a:t>
            </a:r>
            <a:r>
              <a:rPr lang="en-US" altLang="zh-CN" dirty="0"/>
              <a:t>FOV</a:t>
            </a:r>
            <a:r>
              <a:rPr lang="zh-CN" altLang="en-US" dirty="0"/>
              <a:t>区域的码率</a:t>
            </a:r>
          </a:p>
          <a:p>
            <a:pPr defTabSz="916260"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4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260">
              <a:defRPr/>
            </a:pPr>
            <a:r>
              <a:rPr lang="zh-CN" altLang="en-US" dirty="0"/>
              <a:t>计算机中，智能处理数字信号，是用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表示的</a:t>
            </a:r>
            <a:r>
              <a:rPr lang="zh-CN" altLang="en-US" baseline="0" dirty="0"/>
              <a:t>离散信号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266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抽样和量化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将连续的模拟信号转换为离散的数字信号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抽样的频率决定了抽样结果的准确性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857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通过麦克风设备，捕获声音造成的压强变化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通过变换将连续信号转换为离散信号进行存储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播放时</a:t>
            </a:r>
            <a:r>
              <a:rPr lang="zh-CN" altLang="en-US" baseline="0" dirty="0"/>
              <a:t>，是相反的步骤</a:t>
            </a:r>
            <a:endParaRPr lang="en-US" altLang="zh-CN" baseline="0" dirty="0"/>
          </a:p>
          <a:p>
            <a:pPr eaLnBrk="1" hangingPunct="1"/>
            <a:endParaRPr lang="en-US" altLang="zh-CN" baseline="0" dirty="0"/>
          </a:p>
          <a:p>
            <a:pPr eaLnBrk="1" hangingPunct="1"/>
            <a:r>
              <a:rPr lang="zh-CN" altLang="en-US" baseline="0" dirty="0"/>
              <a:t>将离散信号转换为连续信号，通过音箱改变压强，进而产生声波的变化</a:t>
            </a:r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F1126F-72C0-4CFC-A12E-D8C76D61CC9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54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48085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44027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0"/>
            <a:ext cx="2178050" cy="6021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383337" cy="6021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149769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53653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37223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4097026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8825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2200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54050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937764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0235847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567656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17885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581848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846967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232706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0"/>
            <a:ext cx="2178050" cy="6021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383337" cy="6021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90770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464149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92700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349614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8825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2200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2067595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012820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47195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405531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7317370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338985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789733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667121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0"/>
            <a:ext cx="2178050" cy="6021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383337" cy="6021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470358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472889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66166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471306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8825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2200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9200182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8670484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29820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8825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02200" y="1125538"/>
            <a:ext cx="3990975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5099710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0177886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3855103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1981667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046518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0"/>
            <a:ext cx="2178050" cy="60213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0"/>
            <a:ext cx="6383337" cy="60213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014457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8955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6200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339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963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2254764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223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821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2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8934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519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0227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75"/>
            <a:ext cx="171450" cy="9144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184229" y="5850177"/>
            <a:ext cx="327501" cy="15920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/>
        </p:blipFill>
        <p:spPr>
          <a:xfrm>
            <a:off x="7829550" y="6523381"/>
            <a:ext cx="1154166" cy="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61186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938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2086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0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8645202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175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837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4578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3744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438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9360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2763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47A77A3-C4F8-4884-B551-0131001C68B6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711E3FA-A5B7-42C4-A7EC-57E90C19A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1446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5032268" y="3004782"/>
            <a:ext cx="4111733" cy="385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68218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8" b="11636"/>
          <a:stretch>
            <a:fillRect/>
          </a:stretch>
        </p:blipFill>
        <p:spPr bwMode="auto">
          <a:xfrm>
            <a:off x="-14288" y="0"/>
            <a:ext cx="9201151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0" y="0"/>
            <a:ext cx="9085263" cy="5529263"/>
          </a:xfrm>
          <a:prstGeom prst="rect">
            <a:avLst/>
          </a:prstGeom>
          <a:solidFill>
            <a:srgbClr val="384A5A">
              <a:alpha val="50195"/>
            </a:srgbClr>
          </a:solidFill>
          <a:ln>
            <a:noFill/>
          </a:ln>
          <a:effectLst>
            <a:outerShdw blurRad="50800" dist="38100" dir="5400000" algn="t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-79375"/>
            <a:ext cx="4135437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43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31575246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60363"/>
            <a:ext cx="3563938" cy="7143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3" name="矩形 2"/>
          <p:cNvSpPr/>
          <p:nvPr userDrawn="1"/>
        </p:nvSpPr>
        <p:spPr>
          <a:xfrm>
            <a:off x="5599113" y="360363"/>
            <a:ext cx="3544887" cy="7143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35" y="-45036"/>
            <a:ext cx="1885685" cy="6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089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719638" y="304800"/>
            <a:ext cx="4233862" cy="1809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3" name="组合 2"/>
          <p:cNvGrpSpPr>
            <a:grpSpLocks/>
          </p:cNvGrpSpPr>
          <p:nvPr userDrawn="1"/>
        </p:nvGrpSpPr>
        <p:grpSpPr bwMode="auto">
          <a:xfrm>
            <a:off x="187325" y="98425"/>
            <a:ext cx="595313" cy="568325"/>
            <a:chOff x="3976261" y="3892343"/>
            <a:chExt cx="326182" cy="335109"/>
          </a:xfrm>
        </p:grpSpPr>
        <p:sp>
          <p:nvSpPr>
            <p:cNvPr id="4" name="六边形 3"/>
            <p:cNvSpPr>
              <a:spLocks/>
            </p:cNvSpPr>
            <p:nvPr/>
          </p:nvSpPr>
          <p:spPr>
            <a:xfrm>
              <a:off x="3976261" y="3892343"/>
              <a:ext cx="121775" cy="10671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5" name="六边形 4"/>
            <p:cNvSpPr>
              <a:spLocks/>
            </p:cNvSpPr>
            <p:nvPr/>
          </p:nvSpPr>
          <p:spPr>
            <a:xfrm>
              <a:off x="3976261" y="4005606"/>
              <a:ext cx="121775" cy="10671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6" name="六边形 5"/>
            <p:cNvSpPr>
              <a:spLocks/>
            </p:cNvSpPr>
            <p:nvPr/>
          </p:nvSpPr>
          <p:spPr>
            <a:xfrm>
              <a:off x="3976261" y="4120741"/>
              <a:ext cx="121775" cy="10671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7" name="六边形 6"/>
            <p:cNvSpPr>
              <a:spLocks/>
            </p:cNvSpPr>
            <p:nvPr/>
          </p:nvSpPr>
          <p:spPr>
            <a:xfrm>
              <a:off x="4078030" y="3945699"/>
              <a:ext cx="122644" cy="10671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8" name="六边形 7"/>
            <p:cNvSpPr>
              <a:spLocks/>
            </p:cNvSpPr>
            <p:nvPr/>
          </p:nvSpPr>
          <p:spPr>
            <a:xfrm>
              <a:off x="4078030" y="4060834"/>
              <a:ext cx="122644" cy="10671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9" name="六边形 8"/>
            <p:cNvSpPr>
              <a:spLocks/>
            </p:cNvSpPr>
            <p:nvPr/>
          </p:nvSpPr>
          <p:spPr>
            <a:xfrm>
              <a:off x="4180668" y="4003734"/>
              <a:ext cx="121775" cy="106711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</p:grpSp>
      <p:sp>
        <p:nvSpPr>
          <p:cNvPr id="10" name="流程图: 过程 8"/>
          <p:cNvSpPr/>
          <p:nvPr userDrawn="1"/>
        </p:nvSpPr>
        <p:spPr>
          <a:xfrm rot="5400000" flipH="1">
            <a:off x="8170069" y="-431006"/>
            <a:ext cx="403225" cy="143033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7" r="53951"/>
          <a:stretch>
            <a:fillRect/>
          </a:stretch>
        </p:blipFill>
        <p:spPr bwMode="auto">
          <a:xfrm>
            <a:off x="7839075" y="131763"/>
            <a:ext cx="11557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51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68441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</p:spTree>
    <p:extLst>
      <p:ext uri="{BB962C8B-B14F-4D97-AF65-F5344CB8AC3E}">
        <p14:creationId xmlns:p14="http://schemas.microsoft.com/office/powerpoint/2010/main" val="98605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7137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8825" y="1125538"/>
            <a:ext cx="8134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chemeClr val="tx1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chemeClr val="tx1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  <p:pic>
        <p:nvPicPr>
          <p:cNvPr id="4102" name="Picture 20" descr="图片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7137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8825" y="1125538"/>
            <a:ext cx="8134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chemeClr val="tx1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chemeClr val="tx1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Xi'an Jiaotong  University</a:t>
            </a:r>
          </a:p>
        </p:txBody>
      </p:sp>
      <p:pic>
        <p:nvPicPr>
          <p:cNvPr id="5126" name="Picture 20" descr="图片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7137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8825" y="1125538"/>
            <a:ext cx="8134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FBFDFF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endParaRPr lang="en-US" altLang="zh-CN">
              <a:latin typeface="Times New Roman"/>
            </a:endParaRPr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FBFDFF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r>
              <a:rPr lang="en-US" altLang="zh-CN">
                <a:latin typeface="Times New Roman"/>
              </a:rPr>
              <a:t>Xi'an Jiaotong  University</a:t>
            </a:r>
          </a:p>
        </p:txBody>
      </p:sp>
      <p:pic>
        <p:nvPicPr>
          <p:cNvPr id="16390" name="Picture 20" descr="图片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9388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 descr="Large confetti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0"/>
            <a:ext cx="87137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8825" y="1125538"/>
            <a:ext cx="8134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chemeClr val="tx1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FBFDFF"/>
              </a:solidFill>
            </a:endParaRPr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chemeClr val="tx1"/>
                </a:solidFill>
                <a:effectLst/>
                <a:ea typeface="+mn-ea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FBFDFF"/>
                </a:solidFill>
              </a:rPr>
              <a:t>Xi'an Jiaotong  University</a:t>
            </a:r>
          </a:p>
        </p:txBody>
      </p:sp>
      <p:pic>
        <p:nvPicPr>
          <p:cNvPr id="5126" name="Picture 20" descr="图片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36195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/>
    </p:bld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CC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444CA-2F1D-40CE-9BCA-1F17AF6BC4A4}" type="datetimeFigureOut">
              <a:rPr lang="zh-CN" altLang="en-US" smtClean="0"/>
              <a:t>2022/1/23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5214C-7D8F-4C1D-B63C-C91F1ADC7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2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04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473" r:id="rId2"/>
    <p:sldLayoutId id="2147484474" r:id="rId3"/>
    <p:sldLayoutId id="2147484475" r:id="rId4"/>
    <p:sldLayoutId id="2147484476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58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+mj-lt"/>
          <a:ea typeface="宋体" charset="0"/>
          <a:cs typeface="宋体" charset="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等线 Light" charset="0"/>
          <a:ea typeface="宋体" charset="0"/>
          <a:cs typeface="宋体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等线 Light" charset="0"/>
          <a:ea typeface="宋体" charset="0"/>
          <a:cs typeface="宋体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等线 Light" charset="0"/>
          <a:ea typeface="宋体" charset="0"/>
          <a:cs typeface="宋体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等线 Light" charset="0"/>
          <a:ea typeface="宋体" charset="0"/>
          <a:cs typeface="宋体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charset="0"/>
          <a:ea typeface="宋体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charset="0"/>
          <a:ea typeface="宋体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charset="0"/>
          <a:ea typeface="宋体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charset="0"/>
          <a:ea typeface="宋体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宋体" charset="0"/>
          <a:cs typeface="宋体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kern="1200">
          <a:solidFill>
            <a:schemeClr val="tx1"/>
          </a:solidFill>
          <a:latin typeface="+mn-lt"/>
          <a:ea typeface="宋体" charset="0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宋体" charset="0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sz="1300" kern="1200">
          <a:solidFill>
            <a:schemeClr val="tx1"/>
          </a:solidFill>
          <a:latin typeface="+mn-lt"/>
          <a:ea typeface="宋体" charset="0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umimoji="1" sz="1300" kern="1200">
          <a:solidFill>
            <a:schemeClr val="tx1"/>
          </a:solidFill>
          <a:latin typeface="+mn-lt"/>
          <a:ea typeface="宋体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0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tmp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5.tmp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6.xml"/><Relationship Id="rId5" Type="http://schemas.openxmlformats.org/officeDocument/2006/relationships/hyperlink" Target="http://www.researchgate.net/publication/326819034_A_Survey_on_Bitrate_Adaptation_Schemes_for_Streaming_Media_over_HTTP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3" Type="http://schemas.openxmlformats.org/officeDocument/2006/relationships/image" Target="../media/image74.tmp"/><Relationship Id="rId7" Type="http://schemas.openxmlformats.org/officeDocument/2006/relationships/image" Target="../media/image78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1.png"/><Relationship Id="rId4" Type="http://schemas.openxmlformats.org/officeDocument/2006/relationships/hyperlink" Target="https://arxiv.org/abs/1609.05158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1" y="1417834"/>
            <a:ext cx="9144000" cy="2465798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1" y="1934462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1200"/>
              </a:spcBef>
              <a:spcAft>
                <a:spcPts val="0"/>
              </a:spcAft>
            </a:pPr>
            <a:r>
              <a:rPr lang="en-US" altLang="zh-CN" sz="4000" b="1">
                <a:solidFill>
                  <a:prstClr val="white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Chapter 6</a:t>
            </a:r>
          </a:p>
          <a:p>
            <a:pPr lvl="0" algn="ctr" eaLnBrk="1" fontAlgn="auto" hangingPunct="1">
              <a:spcBef>
                <a:spcPts val="1200"/>
              </a:spcBef>
              <a:spcAft>
                <a:spcPts val="0"/>
              </a:spcAft>
            </a:pPr>
            <a:r>
              <a:rPr lang="en-US" altLang="zh-CN" sz="4000" b="1">
                <a:solidFill>
                  <a:prstClr val="white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Multimedia </a:t>
            </a:r>
            <a:r>
              <a:rPr lang="en-US" altLang="zh-CN" sz="4000" b="1" dirty="0">
                <a:solidFill>
                  <a:prstClr val="white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Computing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907" y="4643906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1557A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Bin Shi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1557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95310" y="5541039"/>
            <a:ext cx="756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1557AE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400" dirty="0">
                <a:effectLst/>
              </a:rPr>
              <a:t>Xian </a:t>
            </a:r>
            <a:r>
              <a:rPr lang="en-US" altLang="zh-CN" sz="2400" dirty="0" err="1">
                <a:effectLst/>
              </a:rPr>
              <a:t>Jiaotong</a:t>
            </a:r>
            <a:r>
              <a:rPr lang="en-US" altLang="zh-CN" sz="2400" dirty="0">
                <a:effectLst/>
              </a:rPr>
              <a:t> University</a:t>
            </a:r>
            <a:endParaRPr lang="zh-CN" altLang="en-US" sz="2400" dirty="0">
              <a:effectLst/>
            </a:endParaRPr>
          </a:p>
          <a:p>
            <a:r>
              <a:rPr lang="zh-CN" altLang="zh-CN" sz="2400" dirty="0">
                <a:effectLst/>
              </a:rPr>
              <a:t>20</a:t>
            </a:r>
            <a:r>
              <a:rPr lang="en-US" altLang="zh-CN" sz="2400" dirty="0">
                <a:effectLst/>
              </a:rPr>
              <a:t>21</a:t>
            </a:r>
            <a:r>
              <a:rPr lang="zh-CN" altLang="zh-CN" sz="2400" dirty="0">
                <a:effectLst/>
              </a:rPr>
              <a:t>-</a:t>
            </a:r>
            <a:r>
              <a:rPr lang="en-US" altLang="zh-CN" sz="2400" dirty="0">
                <a:effectLst/>
              </a:rPr>
              <a:t>12-13</a:t>
            </a:r>
            <a:endParaRPr lang="zh-CN" altLang="zh-CN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3160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Image---A group of pixels.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All images are displayed in the form of a two-dimensional matrix of individual picture elements called </a:t>
            </a:r>
            <a:r>
              <a:rPr lang="en-US" altLang="zh-CN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pixels.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00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8315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Image---Pixel</a:t>
            </a: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835696" y="1715130"/>
            <a:ext cx="2880320" cy="12098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</a:pPr>
            <a:r>
              <a:rPr lang="en-US" altLang="zh-CN" sz="16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This photo looks like contains smooth variations in shading, but…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1" t="57668" r="29583" b="1"/>
          <a:stretch/>
        </p:blipFill>
        <p:spPr>
          <a:xfrm>
            <a:off x="5125928" y="1556792"/>
            <a:ext cx="3311872" cy="2433302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68902" y="5678408"/>
            <a:ext cx="3419812" cy="10801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</a:pPr>
            <a:r>
              <a:rPr lang="en-US" altLang="zh-CN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…if we zoom in on his eye, we can see that it is not completely smooth…</a:t>
            </a:r>
          </a:p>
        </p:txBody>
      </p:sp>
      <p:sp>
        <p:nvSpPr>
          <p:cNvPr id="17" name="七边形 16"/>
          <p:cNvSpPr/>
          <p:nvPr/>
        </p:nvSpPr>
        <p:spPr>
          <a:xfrm>
            <a:off x="4689493" y="1977775"/>
            <a:ext cx="359718" cy="36547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effectLst/>
              </a:rPr>
              <a:t>1</a:t>
            </a:r>
            <a:endParaRPr lang="zh-CN" altLang="en-US" dirty="0">
              <a:solidFill>
                <a:srgbClr val="FF0000"/>
              </a:solidFill>
              <a:effectLst/>
            </a:endParaRPr>
          </a:p>
        </p:txBody>
      </p:sp>
      <p:sp>
        <p:nvSpPr>
          <p:cNvPr id="18" name="七边形 17"/>
          <p:cNvSpPr/>
          <p:nvPr/>
        </p:nvSpPr>
        <p:spPr>
          <a:xfrm>
            <a:off x="209184" y="3990094"/>
            <a:ext cx="359718" cy="36547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effectLst/>
              </a:rPr>
              <a:t>2</a:t>
            </a:r>
            <a:endParaRPr lang="zh-CN" altLang="en-US" dirty="0">
              <a:solidFill>
                <a:srgbClr val="FF0000"/>
              </a:solidFill>
              <a:effectLst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6912768" y="4509120"/>
            <a:ext cx="2123728" cy="19775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</a:pPr>
            <a:r>
              <a:rPr lang="en-US" altLang="zh-CN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…and we zoom in even more, we can see that the image is made up of lots of small squares, so called </a:t>
            </a:r>
            <a:r>
              <a:rPr lang="en-US" altLang="zh-CN" sz="28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pixels</a:t>
            </a:r>
            <a:r>
              <a:rPr lang="en-US" altLang="zh-CN" sz="2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20" name="七边形 19"/>
          <p:cNvSpPr/>
          <p:nvPr/>
        </p:nvSpPr>
        <p:spPr>
          <a:xfrm>
            <a:off x="5406308" y="6237312"/>
            <a:ext cx="359718" cy="36547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effectLst/>
              </a:rPr>
              <a:t>3</a:t>
            </a:r>
            <a:endParaRPr lang="zh-CN" altLang="en-US" dirty="0">
              <a:solidFill>
                <a:srgbClr val="FF0000"/>
              </a:solidFill>
              <a:effectLst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4" y="3037842"/>
            <a:ext cx="2693356" cy="248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2"/>
          <a:stretch/>
        </p:blipFill>
        <p:spPr bwMode="auto">
          <a:xfrm>
            <a:off x="3988714" y="4281247"/>
            <a:ext cx="2793150" cy="173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9184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Image---Pixel</a:t>
            </a: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67" y="4797152"/>
            <a:ext cx="5106113" cy="1733792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54318"/>
            <a:ext cx="6048672" cy="28268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 bwMode="auto">
          <a:xfrm>
            <a:off x="1980735" y="1754318"/>
            <a:ext cx="648072" cy="504056"/>
          </a:xfrm>
          <a:prstGeom prst="rect">
            <a:avLst/>
          </a:prstGeom>
          <a:solidFill>
            <a:srgbClr val="FBFDFF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487105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475" y="4262075"/>
            <a:ext cx="3275965" cy="2407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64096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580" indent="-4495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Image---Aspect ratio</a:t>
            </a:r>
          </a:p>
          <a:p>
            <a:pPr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Aspect ratio of image describes the proportional relationship between its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width</a:t>
            </a: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and its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height</a:t>
            </a: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Common standards</a:t>
            </a:r>
          </a:p>
          <a:p>
            <a:pPr marL="1065530"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4:3     used in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classic TV</a:t>
            </a:r>
          </a:p>
          <a:p>
            <a:pPr marL="1065530"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16:9   used in </a:t>
            </a: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widescreen television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16" y="4537600"/>
            <a:ext cx="2087880" cy="183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089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Image---Resolution</a:t>
            </a: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" y="1844824"/>
            <a:ext cx="8628730" cy="45660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629393" y="6309320"/>
            <a:ext cx="2454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Display Resolution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92508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Image---Resolution</a:t>
            </a: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29393" y="6309320"/>
            <a:ext cx="2454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Display Resolution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0" y="2103350"/>
            <a:ext cx="7893200" cy="39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144016" y="1239656"/>
            <a:ext cx="8784976" cy="115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Each pixel has </a:t>
            </a:r>
            <a:r>
              <a:rPr lang="en-US" altLang="zh-CN" sz="28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color.  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RGB</a:t>
            </a:r>
            <a:r>
              <a:rPr lang="zh-CN" altLang="en-US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YUV</a:t>
            </a:r>
            <a:r>
              <a:rPr lang="zh-CN" altLang="en-US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CMYK</a:t>
            </a:r>
            <a:r>
              <a:rPr lang="zh-CN" altLang="en-US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HSB</a:t>
            </a:r>
            <a:r>
              <a:rPr lang="zh-CN" altLang="en-US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CIE and their variants are common color models.</a:t>
            </a: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86" y="2627058"/>
            <a:ext cx="3866020" cy="255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25"/>
          <p:cNvSpPr/>
          <p:nvPr/>
        </p:nvSpPr>
        <p:spPr>
          <a:xfrm>
            <a:off x="1446997" y="5589240"/>
            <a:ext cx="1439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RGB Color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29000" y="2585980"/>
            <a:ext cx="449999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RGB color space is defined by the three chromaticity of the </a:t>
            </a:r>
            <a:r>
              <a:rPr lang="en-US" altLang="zh-CN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red</a:t>
            </a:r>
            <a:r>
              <a:rPr lang="en-US" altLang="zh-CN" dirty="0">
                <a:solidFill>
                  <a:srgbClr val="333333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00B05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green</a:t>
            </a:r>
            <a:r>
              <a:rPr lang="en-US" altLang="zh-CN" dirty="0">
                <a:solidFill>
                  <a:srgbClr val="333333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, and </a:t>
            </a:r>
            <a:r>
              <a:rPr lang="en-US" altLang="zh-CN" sz="2800" kern="0" dirty="0">
                <a:solidFill>
                  <a:srgbClr val="0000FF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blue, </a:t>
            </a:r>
            <a:r>
              <a:rPr lang="en-US" altLang="zh-CN" dirty="0">
                <a:solidFill>
                  <a:srgbClr val="333333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and can produce any chromaticity that is the triangle defined by those primary colors.</a:t>
            </a:r>
            <a:endParaRPr lang="zh-CN" altLang="en-US" dirty="0">
              <a:solidFill>
                <a:srgbClr val="333333"/>
              </a:solidFill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8" name="Content Placeholder 4" descr="fig-16a-rgbcube-colorpicker-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6"/>
          <a:stretch>
            <a:fillRect/>
          </a:stretch>
        </p:blipFill>
        <p:spPr bwMode="auto">
          <a:xfrm>
            <a:off x="6382241" y="4642290"/>
            <a:ext cx="2519958" cy="166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28"/>
          <p:cNvSpPr/>
          <p:nvPr/>
        </p:nvSpPr>
        <p:spPr>
          <a:xfrm>
            <a:off x="4725121" y="5488730"/>
            <a:ext cx="1657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Color Picker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73541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1123751"/>
            <a:ext cx="9144000" cy="2003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580" indent="-44958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1956A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Video: a group of images. </a:t>
            </a:r>
            <a:r>
              <a:rPr lang="en-US" altLang="zh-CN" sz="2400" dirty="0">
                <a:solidFill>
                  <a:srgbClr val="1956A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Video combines a sequence of images to form a moving picture. It usually has audio components that correspond with the picture being shown on the screen.</a:t>
            </a:r>
            <a:endParaRPr lang="en-US" altLang="zh-CN" sz="2400" dirty="0">
              <a:solidFill>
                <a:srgbClr val="1956A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85" y="3290110"/>
            <a:ext cx="6283325" cy="351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 160"/>
          <p:cNvSpPr/>
          <p:nvPr/>
        </p:nvSpPr>
        <p:spPr>
          <a:xfrm>
            <a:off x="6228080" y="3644900"/>
            <a:ext cx="1080135" cy="7200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5205" y="3440430"/>
            <a:ext cx="174688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One Frame</a:t>
            </a:r>
          </a:p>
        </p:txBody>
      </p:sp>
    </p:spTree>
    <p:extLst>
      <p:ext uri="{BB962C8B-B14F-4D97-AF65-F5344CB8AC3E}">
        <p14:creationId xmlns:p14="http://schemas.microsoft.com/office/powerpoint/2010/main" val="2816210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0" y="1123950"/>
            <a:ext cx="9036685" cy="217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580" indent="-44958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Video--- Frame rate</a:t>
            </a:r>
          </a:p>
          <a:p>
            <a:pPr lvl="1" indent="-34290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anose="05000000000000000000" charset="0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 rate is the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frequency</a:t>
            </a: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at which an imaging device displays consecutive images called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frames</a:t>
            </a: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  <a:p>
            <a:pPr lvl="1" indent="-34290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anose="05000000000000000000" charset="0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Frame rate should be higher than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15frame/s</a:t>
            </a: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.   Why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???</a:t>
            </a:r>
          </a:p>
          <a:p>
            <a:pPr marL="514985" lvl="1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</a:pPr>
            <a:endParaRPr lang="en-US" altLang="zh-CN" sz="1800" kern="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153" y="3848095"/>
            <a:ext cx="4655820" cy="2030730"/>
          </a:xfrm>
          <a:prstGeom prst="rect">
            <a:avLst/>
          </a:prstGeom>
          <a:noFill/>
          <a:ln>
            <a:solidFill>
              <a:srgbClr val="FBFD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Persistence of vision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works because the human eye and brain can only process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10 to 12 separate images per second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, retaining an image for up to </a:t>
            </a:r>
            <a:r>
              <a:rPr kumimoji="0" lang="en-US" altLang="zh-CN" sz="1800" b="0" i="0" u="sng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15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of a second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. If a subsequent image replaces it in this period of time it will create the illusion of continuity.</a:t>
            </a:r>
          </a:p>
        </p:txBody>
      </p:sp>
      <p:sp>
        <p:nvSpPr>
          <p:cNvPr id="15" name="矩形 14"/>
          <p:cNvSpPr/>
          <p:nvPr/>
        </p:nvSpPr>
        <p:spPr>
          <a:xfrm>
            <a:off x="550098" y="3789040"/>
            <a:ext cx="4773930" cy="214884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80112" y="5589240"/>
            <a:ext cx="30232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TV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30 or 25 frames/s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ovie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24 frames/s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482" y="3499455"/>
            <a:ext cx="2514600" cy="20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71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580" indent="-4495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Video--- Scanning characteristic</a:t>
            </a:r>
          </a:p>
          <a:p>
            <a:pPr lvl="1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Progressive video scanning </a:t>
            </a:r>
            <a:endParaRPr lang="en-US" altLang="zh-CN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17" y="2252980"/>
            <a:ext cx="2281555" cy="1752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53569" y="2420888"/>
            <a:ext cx="5174615" cy="1310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3300"/>
                </a:solidFill>
                <a:effectLst/>
                <a:latin typeface="微软雅黑" pitchFamily="34" charset="-122"/>
                <a:ea typeface="微软雅黑" pitchFamily="34" charset="-122"/>
              </a:rPr>
              <a:t>At the end of a scan (1)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, the electron gun spot snaps 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back to (2)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After reaching the end of a frame (3)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, the spot snaps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 back to (4)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. </a:t>
            </a:r>
          </a:p>
        </p:txBody>
      </p:sp>
      <p:pic>
        <p:nvPicPr>
          <p:cNvPr id="15" name="图片 14" descr="F:\郑老师课件资料\3.png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6370" y="4641850"/>
            <a:ext cx="1771650" cy="1424940"/>
          </a:xfrm>
          <a:prstGeom prst="rect">
            <a:avLst/>
          </a:prstGeom>
        </p:spPr>
      </p:pic>
      <p:pic>
        <p:nvPicPr>
          <p:cNvPr id="16" name="图片 15" descr="F:\郑老师课件资料\4.png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33495" y="4642168"/>
            <a:ext cx="1799590" cy="14471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830" y="4638040"/>
            <a:ext cx="1790700" cy="1440180"/>
          </a:xfrm>
          <a:prstGeom prst="rect">
            <a:avLst/>
          </a:prstGeom>
        </p:spPr>
      </p:pic>
      <p:sp>
        <p:nvSpPr>
          <p:cNvPr id="18" name="加号 17"/>
          <p:cNvSpPr/>
          <p:nvPr/>
        </p:nvSpPr>
        <p:spPr>
          <a:xfrm>
            <a:off x="3340735" y="5217795"/>
            <a:ext cx="382270" cy="443865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等于号 10"/>
          <p:cNvSpPr/>
          <p:nvPr/>
        </p:nvSpPr>
        <p:spPr>
          <a:xfrm>
            <a:off x="5795645" y="5226050"/>
            <a:ext cx="504190" cy="435610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094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2595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76290"/>
            <a:ext cx="8568630" cy="51135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 general, multimedia could be defined as the usage of multiple agent (text, audio, video, images) for disseminating and presenting information to audience (target user).</a:t>
            </a:r>
          </a:p>
          <a:p>
            <a:pPr marL="849313" lvl="1" indent="-449263" fontAlgn="auto">
              <a:lnSpc>
                <a:spcPct val="140000"/>
              </a:lnSpc>
              <a:spcBef>
                <a:spcPct val="15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Multi :“numerous, multiple”</a:t>
            </a:r>
          </a:p>
          <a:p>
            <a:pPr marL="849313" lvl="1" indent="-449263" fontAlgn="auto">
              <a:lnSpc>
                <a:spcPct val="140000"/>
              </a:lnSpc>
              <a:spcBef>
                <a:spcPct val="15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Media : Used for dissemination (distribute) and representation of information.</a:t>
            </a:r>
          </a:p>
          <a:p>
            <a:pPr marL="400050" lvl="1" indent="0" fontAlgn="auto">
              <a:lnSpc>
                <a:spcPct val="140000"/>
              </a:lnSpc>
              <a:spcBef>
                <a:spcPct val="15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</a:pPr>
            <a:endParaRPr lang="en-US" altLang="zh-CN" dirty="0">
              <a:solidFill>
                <a:srgbClr val="1956A9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695"/>
          <a:stretch/>
        </p:blipFill>
        <p:spPr>
          <a:xfrm>
            <a:off x="23795" y="216125"/>
            <a:ext cx="597385" cy="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8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580" indent="-4495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Video--- Scanning characteristic</a:t>
            </a:r>
          </a:p>
          <a:p>
            <a:pPr lvl="1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Interlaced v</a:t>
            </a:r>
            <a:r>
              <a:rPr lang="en-US" altLang="zh-CN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ideo scanning </a:t>
            </a:r>
            <a:endParaRPr lang="en-US" altLang="zh-CN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449580" indent="-4495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charset="0"/>
              <a:buNone/>
            </a:pPr>
            <a:endParaRPr lang="en-US" altLang="zh-CN" sz="2000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7255" y="2545080"/>
            <a:ext cx="5174615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Red and blue fields are 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alternately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 scanned left-to-right and top-to-bottom.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At the end of scan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 (1)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, the spot snaps to 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At the end of the blue field 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(3)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, the spot snaps to 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(4) </a:t>
            </a:r>
            <a:r>
              <a:rPr lang="zh-CN" altLang="en-US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(new field).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280" y="2280920"/>
            <a:ext cx="2363470" cy="15443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595" y="5016966"/>
            <a:ext cx="1775460" cy="14249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320" y="5005536"/>
            <a:ext cx="1805940" cy="1447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830" y="5001726"/>
            <a:ext cx="1790700" cy="1440180"/>
          </a:xfrm>
          <a:prstGeom prst="rect">
            <a:avLst/>
          </a:prstGeom>
        </p:spPr>
      </p:pic>
      <p:sp>
        <p:nvSpPr>
          <p:cNvPr id="18" name="加号 17"/>
          <p:cNvSpPr/>
          <p:nvPr/>
        </p:nvSpPr>
        <p:spPr>
          <a:xfrm>
            <a:off x="3340735" y="5581481"/>
            <a:ext cx="382270" cy="443865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11525"/>
          <a:ext cx="9144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8" imgW="914400" imgH="234950" progId="Equation.KSEE3">
                  <p:embed/>
                </p:oleObj>
              </mc:Choice>
              <mc:Fallback>
                <p:oleObj r:id="rId8" imgW="914400" imgH="234950" progId="Equation.KSEE3">
                  <p:embed/>
                  <p:pic>
                    <p:nvPicPr>
                      <p:cNvPr id="1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14800" y="3311525"/>
                        <a:ext cx="914400" cy="23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等于号 10"/>
          <p:cNvSpPr/>
          <p:nvPr/>
        </p:nvSpPr>
        <p:spPr>
          <a:xfrm>
            <a:off x="5795645" y="5589736"/>
            <a:ext cx="504190" cy="435610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617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580" indent="-44958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Video--- Scanning characteristic</a:t>
            </a:r>
          </a:p>
          <a:p>
            <a:pPr lvl="1" indent="-34290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anose="05000000000000000000" charset="0"/>
              <a:buChar char="Ø"/>
            </a:pPr>
            <a:r>
              <a:rPr lang="en-US" altLang="zh-CN" sz="2400" ker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Progressive scanning </a:t>
            </a:r>
            <a:r>
              <a:rPr lang="en-US" altLang="zh-CN" sz="2400" i="1" kern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</a:t>
            </a:r>
            <a:r>
              <a:rPr lang="en-US" altLang="zh-CN" sz="2400" ker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ker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Interlaced </a:t>
            </a:r>
            <a:r>
              <a:rPr lang="en-US" altLang="zh-CN" sz="2400" kern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scanning </a:t>
            </a:r>
            <a:endParaRPr lang="en-US" altLang="zh-CN" sz="2400" kern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400050" lvl="1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</a:pPr>
            <a:endParaRPr lang="en-US" altLang="zh-CN" sz="1800" ker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685800" lvl="1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US" altLang="zh-CN" sz="1800" kern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lvl="1" indent="-34290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anose="05000000000000000000" charset="0"/>
              <a:buNone/>
            </a:pPr>
            <a:endParaRPr lang="en-US" altLang="zh-CN" sz="1800" kern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graphicFrame>
        <p:nvGraphicFramePr>
          <p:cNvPr id="15" name="表格 14"/>
          <p:cNvGraphicFramePr/>
          <p:nvPr>
            <p:extLst>
              <p:ext uri="{D42A27DB-BD31-4B8C-83A1-F6EECF244321}">
                <p14:modId xmlns:p14="http://schemas.microsoft.com/office/powerpoint/2010/main" val="2204390900"/>
              </p:ext>
            </p:extLst>
          </p:nvPr>
        </p:nvGraphicFramePr>
        <p:xfrm>
          <a:off x="234950" y="2691765"/>
          <a:ext cx="8585200" cy="3505835"/>
        </p:xfrm>
        <a:graphic>
          <a:graphicData uri="http://schemas.openxmlformats.org/drawingml/2006/table">
            <a:tbl>
              <a:tblPr firstRow="1" bandRow="1"/>
              <a:tblGrid>
                <a:gridCol w="177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381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Progressive video scanning</a:t>
                      </a: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381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lvl="1"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ea"/>
                        </a:rPr>
                        <a:t>Interlaced v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ideo scanning </a:t>
                      </a:r>
                      <a:endParaRPr lang="en-US" altLang="zh-CN" sz="18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ea"/>
                      </a:endParaRPr>
                    </a:p>
                    <a:p>
                      <a:pPr marL="0" lvl="1" algn="ctr"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381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2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Scope</a:t>
                      </a:r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381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ea"/>
                        </a:rPr>
                        <a:t>HD </a:t>
                      </a:r>
                      <a:r>
                        <a:rPr lang="zh-CN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ea"/>
                        </a:rPr>
                        <a:t>、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ea"/>
                        </a:rPr>
                        <a:t>   video capture card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381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800" dirty="0">
                          <a:solidFill>
                            <a:srgbClr val="FF000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e</a:t>
                      </a:r>
                      <a:r>
                        <a:rPr lang="en-US" altLang="zh-CN" sz="1800" kern="800" dirty="0">
                          <a:solidFill>
                            <a:srgbClr val="FF000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ea"/>
                        </a:rPr>
                        <a:t>arly television</a:t>
                      </a:r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381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24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2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Advantage</a:t>
                      </a:r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kern="800" dirty="0">
                          <a:solidFill>
                            <a:srgbClr val="FF000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getting the high quality of image</a:t>
                      </a:r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improveing the channel utilization</a:t>
                      </a: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9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200000"/>
                        </a:lnSpc>
                        <a:buNone/>
                      </a:pPr>
                      <a:r>
                        <a:rPr lang="en-US" altLang="zh-CN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Disadvantage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200000"/>
                        </a:lnSpc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needing more bandwidth</a:t>
                      </a:r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interline flicker effect 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、</a:t>
                      </a: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vertical edge aliasing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BFDFF"/>
                      </a:solidFill>
                    </a:lnL>
                    <a:lnR w="12700" cmpd="sng">
                      <a:solidFill>
                        <a:srgbClr val="FBFDFF"/>
                      </a:solidFill>
                    </a:lnR>
                    <a:lnT w="12700" cmpd="sng">
                      <a:solidFill>
                        <a:srgbClr val="FBFDFF"/>
                      </a:solidFill>
                    </a:lnT>
                    <a:lnB w="12700" cmpd="sng">
                      <a:solidFill>
                        <a:srgbClr val="FBFD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DFF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48660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784976" cy="5064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The advantages of digital representation for multimedia data are many, e.g.: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Data can be </a:t>
            </a:r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stored</a:t>
            </a: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 on digital devices or in memory, which is convenient to organize and archive.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Direct </a:t>
            </a:r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access</a:t>
            </a: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 is possible, which makes nonlinear video editing achievable as a simple, rather than a complex, task.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Repeated</a:t>
            </a: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 recording does not degrade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14879484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83968" y="3717032"/>
            <a:ext cx="4896544" cy="2852936"/>
            <a:chOff x="4283968" y="3933056"/>
            <a:chExt cx="4896544" cy="2852936"/>
          </a:xfrm>
        </p:grpSpPr>
        <p:grpSp>
          <p:nvGrpSpPr>
            <p:cNvPr id="24" name="组合 23"/>
            <p:cNvGrpSpPr/>
            <p:nvPr/>
          </p:nvGrpSpPr>
          <p:grpSpPr>
            <a:xfrm>
              <a:off x="4283968" y="3933056"/>
              <a:ext cx="4896544" cy="2852936"/>
              <a:chOff x="2123728" y="4248472"/>
              <a:chExt cx="4248472" cy="2564904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123728" y="4248472"/>
                <a:ext cx="4248472" cy="2564904"/>
                <a:chOff x="2555777" y="4653136"/>
                <a:chExt cx="3600400" cy="2204864"/>
              </a:xfrm>
            </p:grpSpPr>
            <p:pic>
              <p:nvPicPr>
                <p:cNvPr id="29" name="图片 28" descr="CMul_2_Basics_Digital_AV_Representation_2012-2013_Web.pdf - 福昕阅读器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531" t="39805" r="22957" b="7814"/>
                <a:stretch/>
              </p:blipFill>
              <p:spPr>
                <a:xfrm>
                  <a:off x="2555777" y="4821493"/>
                  <a:ext cx="3600400" cy="2036507"/>
                </a:xfrm>
                <a:prstGeom prst="rect">
                  <a:avLst/>
                </a:prstGeom>
              </p:spPr>
            </p:pic>
            <p:sp>
              <p:nvSpPr>
                <p:cNvPr id="30" name="矩形 29"/>
                <p:cNvSpPr/>
                <p:nvPr/>
              </p:nvSpPr>
              <p:spPr bwMode="auto">
                <a:xfrm>
                  <a:off x="5076056" y="4653136"/>
                  <a:ext cx="1080120" cy="1008112"/>
                </a:xfrm>
                <a:prstGeom prst="rect">
                  <a:avLst/>
                </a:prstGeom>
                <a:solidFill>
                  <a:srgbClr val="FBFDFF"/>
                </a:solidFill>
                <a:ln w="9525" cap="flat" cmpd="sng" algn="ctr">
                  <a:solidFill>
                    <a:srgbClr val="FBFD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8" name="矩形 27"/>
              <p:cNvSpPr/>
              <p:nvPr/>
            </p:nvSpPr>
            <p:spPr bwMode="auto">
              <a:xfrm>
                <a:off x="3714698" y="4413693"/>
                <a:ext cx="1368152" cy="538379"/>
              </a:xfrm>
              <a:prstGeom prst="rect">
                <a:avLst/>
              </a:prstGeom>
              <a:solidFill>
                <a:srgbClr val="FBFDFF"/>
              </a:solidFill>
              <a:ln w="9525" cap="flat" cmpd="sng" algn="ctr">
                <a:solidFill>
                  <a:srgbClr val="FBFD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" name="圆角矩形 24"/>
            <p:cNvSpPr/>
            <p:nvPr/>
          </p:nvSpPr>
          <p:spPr bwMode="auto">
            <a:xfrm>
              <a:off x="7524328" y="5373216"/>
              <a:ext cx="1619672" cy="503559"/>
            </a:xfrm>
            <a:prstGeom prst="roundRect">
              <a:avLst/>
            </a:prstGeom>
            <a:solidFill>
              <a:srgbClr val="FBFDFF"/>
            </a:solidFill>
            <a:ln w="9525" cap="flat" cmpd="sng" algn="ctr">
              <a:solidFill>
                <a:srgbClr val="FBFD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7902413" y="5085185"/>
              <a:ext cx="1241587" cy="1073620"/>
            </a:xfrm>
            <a:prstGeom prst="roundRect">
              <a:avLst/>
            </a:prstGeom>
            <a:solidFill>
              <a:srgbClr val="FBFDFF"/>
            </a:solidFill>
            <a:ln w="9525" cap="flat" cmpd="sng" algn="ctr">
              <a:solidFill>
                <a:srgbClr val="FBFD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Codec is a device or computer program for encoding or decoding a digital data stream or signal.</a:t>
            </a:r>
          </a:p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In other words, compressor-decompressor.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Tx/>
              <a:buNone/>
            </a:pPr>
            <a:endParaRPr lang="en-US" altLang="zh-CN" sz="28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07504" y="4004071"/>
            <a:ext cx="4284191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90000"/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Maximizing the quality for the available rate.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90000"/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Minimizing the rate for a target quality.</a:t>
            </a:r>
          </a:p>
        </p:txBody>
      </p:sp>
      <p:sp>
        <p:nvSpPr>
          <p:cNvPr id="33" name="矩形 32"/>
          <p:cNvSpPr/>
          <p:nvPr/>
        </p:nvSpPr>
        <p:spPr>
          <a:xfrm>
            <a:off x="7380312" y="5229200"/>
            <a:ext cx="1867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Compression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069793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necessary.</a:t>
            </a:r>
            <a:endParaRPr lang="en-US" altLang="zh-CN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08579"/>
              </p:ext>
            </p:extLst>
          </p:nvPr>
        </p:nvGraphicFramePr>
        <p:xfrm>
          <a:off x="550098" y="2204864"/>
          <a:ext cx="8198367" cy="216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7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8215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3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</a:t>
                      </a:r>
                      <a:r>
                        <a:rPr lang="en-US" altLang="zh-CN" sz="3200" baseline="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1min </a:t>
                      </a:r>
                      <a:r>
                        <a:rPr lang="en-US" altLang="zh-CN" sz="3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file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 Rate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</a:t>
                      </a:r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Bits per Pixel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</a:t>
                      </a:r>
                      <a:r>
                        <a:rPr lang="en-US" altLang="zh-C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 (bps)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Size (Byte)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1920*1080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622M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4.66G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" name="图片 14" descr="CMul_2_Basics_Digital_AV_Representation_2012-2013_Web.pdf - 福昕阅读器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8" t="23155" r="14694" b="39991"/>
          <a:stretch/>
        </p:blipFill>
        <p:spPr>
          <a:xfrm>
            <a:off x="3131840" y="4504494"/>
            <a:ext cx="2736304" cy="21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3356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For an image, adjacent pixels are correlated.</a:t>
            </a:r>
            <a:endParaRPr lang="en-US" altLang="zh-CN" sz="24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0" y="3872171"/>
            <a:ext cx="2181250" cy="135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02632"/>
            <a:ext cx="1440160" cy="172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25"/>
          <p:cNvSpPr/>
          <p:nvPr/>
        </p:nvSpPr>
        <p:spPr>
          <a:xfrm>
            <a:off x="5652194" y="2348880"/>
            <a:ext cx="18001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0, 1, 1, 1, 0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0, 0, 0, 0, 1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0, 1, 1, 1, 1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1, 0, 0, 0, 1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1, 0, 0, 0, 1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0, 1, 1, 1, 1</a:t>
            </a:r>
          </a:p>
        </p:txBody>
      </p:sp>
      <p:sp>
        <p:nvSpPr>
          <p:cNvPr id="27" name="矩形 26"/>
          <p:cNvSpPr/>
          <p:nvPr/>
        </p:nvSpPr>
        <p:spPr>
          <a:xfrm>
            <a:off x="5670376" y="4596804"/>
            <a:ext cx="13498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1, 3, 1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4, 1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1, 4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0, 1, 3, 1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0, 1, 3, 1</a:t>
            </a:r>
          </a:p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1, 4</a:t>
            </a:r>
          </a:p>
        </p:txBody>
      </p:sp>
      <p:sp>
        <p:nvSpPr>
          <p:cNvPr id="28" name="矩形 27"/>
          <p:cNvSpPr/>
          <p:nvPr/>
        </p:nvSpPr>
        <p:spPr>
          <a:xfrm>
            <a:off x="7181074" y="3149099"/>
            <a:ext cx="19782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No Compression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(0=white 1=black)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07876" y="5258524"/>
            <a:ext cx="1924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Compressed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(Start with white) 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0" name="右箭头 29"/>
          <p:cNvSpPr/>
          <p:nvPr/>
        </p:nvSpPr>
        <p:spPr bwMode="auto">
          <a:xfrm rot="20294933">
            <a:off x="4951375" y="3520299"/>
            <a:ext cx="576064" cy="433672"/>
          </a:xfrm>
          <a:prstGeom prst="rightArrow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31" name="右箭头 30"/>
          <p:cNvSpPr/>
          <p:nvPr/>
        </p:nvSpPr>
        <p:spPr bwMode="auto">
          <a:xfrm rot="1134507">
            <a:off x="4946590" y="4681514"/>
            <a:ext cx="576064" cy="433672"/>
          </a:xfrm>
          <a:prstGeom prst="rightArrow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6574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528F97-3168-4910-BCC0-855E4129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47853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395C05-6A38-474B-A78E-042570312032}"/>
              </a:ext>
            </a:extLst>
          </p:cNvPr>
          <p:cNvSpPr/>
          <p:nvPr/>
        </p:nvSpPr>
        <p:spPr>
          <a:xfrm>
            <a:off x="914695" y="308399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 Mario examples</a:t>
            </a:r>
          </a:p>
        </p:txBody>
      </p:sp>
    </p:spTree>
    <p:extLst>
      <p:ext uri="{BB962C8B-B14F-4D97-AF65-F5344CB8AC3E}">
        <p14:creationId xmlns:p14="http://schemas.microsoft.com/office/powerpoint/2010/main" val="251329282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In an image, some patterns are the same 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2B7B852-EF1F-43AC-A431-68634DC87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5" y="2534815"/>
            <a:ext cx="6705624" cy="35092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6FB138-75F6-42A5-BE48-866A6C47C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88" y="2500907"/>
            <a:ext cx="5307293" cy="40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1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For a video, adjacent frames are correlated.</a:t>
            </a:r>
            <a:endParaRPr lang="en-US" altLang="zh-CN" sz="24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06"/>
          <a:stretch/>
        </p:blipFill>
        <p:spPr bwMode="auto">
          <a:xfrm>
            <a:off x="118541" y="2780928"/>
            <a:ext cx="884594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3241978" y="6165304"/>
            <a:ext cx="2770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Temporal Correlation</a:t>
            </a:r>
            <a:endPara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44794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For a video, adjacent frames are correlated.</a:t>
            </a:r>
            <a:endParaRPr lang="en-US" altLang="zh-CN" sz="24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2" b="50000"/>
          <a:stretch/>
        </p:blipFill>
        <p:spPr bwMode="auto">
          <a:xfrm>
            <a:off x="35496" y="3483868"/>
            <a:ext cx="254037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79" r="55602"/>
          <a:stretch/>
        </p:blipFill>
        <p:spPr bwMode="auto">
          <a:xfrm>
            <a:off x="6506346" y="3483867"/>
            <a:ext cx="2530150" cy="20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20" b="50000"/>
          <a:stretch/>
        </p:blipFill>
        <p:spPr bwMode="auto">
          <a:xfrm>
            <a:off x="3327599" y="3501008"/>
            <a:ext cx="254054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等于号 1"/>
          <p:cNvSpPr/>
          <p:nvPr/>
        </p:nvSpPr>
        <p:spPr bwMode="auto">
          <a:xfrm>
            <a:off x="2627784" y="4365104"/>
            <a:ext cx="576064" cy="504056"/>
          </a:xfrm>
          <a:prstGeom prst="mathEqual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8" name="加号 27"/>
          <p:cNvSpPr/>
          <p:nvPr/>
        </p:nvSpPr>
        <p:spPr bwMode="auto">
          <a:xfrm>
            <a:off x="5868144" y="4381636"/>
            <a:ext cx="576064" cy="504056"/>
          </a:xfrm>
          <a:prstGeom prst="mathPlus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88077" y="5805264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Frame t</a:t>
            </a:r>
            <a:endParaRPr lang="zh-CN" altLang="en-US" sz="2000" dirty="0">
              <a:solidFill>
                <a:srgbClr val="333333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3923928" y="5805264"/>
            <a:ext cx="1363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Frame t-1</a:t>
            </a:r>
            <a:endParaRPr lang="zh-CN" altLang="en-US" sz="2000" dirty="0">
              <a:solidFill>
                <a:srgbClr val="333333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6378014" y="5661248"/>
            <a:ext cx="280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Differences of </a:t>
            </a:r>
          </a:p>
          <a:p>
            <a:pPr algn="ctr"/>
            <a:r>
              <a:rPr lang="en-US" altLang="zh-CN" sz="2000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Fame t and Frame t-1</a:t>
            </a:r>
            <a:endParaRPr lang="zh-CN" altLang="en-US" sz="2000" dirty="0">
              <a:solidFill>
                <a:srgbClr val="333333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7717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25955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0189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449263" indent="-44926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80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defTabSz="914400" eaLnBrk="1" fontAlgn="auto" latinLnBrk="0" hangingPunct="1">
              <a:lnSpc>
                <a:spcPct val="140000"/>
              </a:lnSpc>
              <a:spcBef>
                <a:spcPct val="15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Multimedia is a combination of a variety of mechanisms to convey information.</a:t>
            </a:r>
          </a:p>
          <a:p>
            <a:r>
              <a:rPr lang="en-US" altLang="zh-CN" dirty="0"/>
              <a:t>Multimedia is important, e.g.:</a:t>
            </a:r>
          </a:p>
        </p:txBody>
      </p:sp>
      <p:sp>
        <p:nvSpPr>
          <p:cNvPr id="14" name="矩形 13"/>
          <p:cNvSpPr/>
          <p:nvPr/>
        </p:nvSpPr>
        <p:spPr>
          <a:xfrm>
            <a:off x="-108520" y="3142709"/>
            <a:ext cx="2180405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SzPct val="9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Education</a:t>
            </a:r>
          </a:p>
        </p:txBody>
      </p:sp>
      <p:sp>
        <p:nvSpPr>
          <p:cNvPr id="15" name="矩形 14"/>
          <p:cNvSpPr/>
          <p:nvPr/>
        </p:nvSpPr>
        <p:spPr>
          <a:xfrm>
            <a:off x="5761876" y="3142709"/>
            <a:ext cx="2914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SzPct val="9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Communication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83" y="4072427"/>
            <a:ext cx="721612" cy="364685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8" y="4691190"/>
            <a:ext cx="2441736" cy="5380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63434" y="6102588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Online Course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60232" y="6093296"/>
            <a:ext cx="1857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Video Conference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3" y="5555734"/>
            <a:ext cx="2295525" cy="3238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627784" y="3142709"/>
            <a:ext cx="2674130" cy="579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342900" eaLnBrk="1" hangingPunct="1"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SzPct val="9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Entertainment</a:t>
            </a:r>
          </a:p>
        </p:txBody>
      </p:sp>
      <p:sp>
        <p:nvSpPr>
          <p:cNvPr id="22" name="矩形 21"/>
          <p:cNvSpPr/>
          <p:nvPr/>
        </p:nvSpPr>
        <p:spPr>
          <a:xfrm>
            <a:off x="3995936" y="610258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Movie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98" y="4272011"/>
            <a:ext cx="2785606" cy="16450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34" y="4272011"/>
            <a:ext cx="2916497" cy="164508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695"/>
          <a:stretch/>
        </p:blipFill>
        <p:spPr>
          <a:xfrm>
            <a:off x="23795" y="216125"/>
            <a:ext cx="597385" cy="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3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8255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Compression is </a:t>
            </a:r>
            <a:r>
              <a:rPr lang="en-US" altLang="zh-CN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possible.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MPEG output consists of three kinds of frames: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1E4E7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I- (</a:t>
            </a:r>
            <a:r>
              <a:rPr lang="en-US" altLang="zh-CN" sz="2400" dirty="0" err="1">
                <a:solidFill>
                  <a:srgbClr val="1E4E7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Intracoded</a:t>
            </a:r>
            <a:r>
              <a:rPr lang="en-US" altLang="zh-CN" sz="2400" dirty="0">
                <a:solidFill>
                  <a:srgbClr val="1E4E7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) : Self-contained compressed still pictures.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1E4E7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P- (Predictive) : Block-by-block differences with previous frames.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1E4E7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B- (Bidirectional) : Block-by-block differences between previous and future frames.</a:t>
            </a:r>
          </a:p>
        </p:txBody>
      </p:sp>
    </p:spTree>
    <p:extLst>
      <p:ext uri="{BB962C8B-B14F-4D97-AF65-F5344CB8AC3E}">
        <p14:creationId xmlns:p14="http://schemas.microsoft.com/office/powerpoint/2010/main" val="40475634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63866" y="1124745"/>
            <a:ext cx="856863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49"/>
          <a:stretch/>
        </p:blipFill>
        <p:spPr bwMode="auto">
          <a:xfrm>
            <a:off x="109752" y="2097952"/>
            <a:ext cx="9013707" cy="190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直接箭头连接符 21"/>
          <p:cNvCxnSpPr/>
          <p:nvPr/>
        </p:nvCxnSpPr>
        <p:spPr bwMode="auto">
          <a:xfrm>
            <a:off x="224117" y="4114176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23" name="矩形 22"/>
          <p:cNvSpPr/>
          <p:nvPr/>
        </p:nvSpPr>
        <p:spPr>
          <a:xfrm>
            <a:off x="8210604" y="4258192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endParaRPr lang="zh-CN" altLang="en-US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101" y="4795347"/>
            <a:ext cx="889934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I‑frames</a:t>
            </a:r>
            <a:r>
              <a:rPr lang="zh-CN" altLang="en-US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are the least compressed but don't require other frames to decode.</a:t>
            </a:r>
            <a:endParaRPr lang="zh-CN" altLang="en-US" dirty="0">
              <a:solidFill>
                <a:srgbClr val="333333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上箭头 24"/>
          <p:cNvSpPr/>
          <p:nvPr/>
        </p:nvSpPr>
        <p:spPr bwMode="auto">
          <a:xfrm>
            <a:off x="296125" y="4258192"/>
            <a:ext cx="648072" cy="432048"/>
          </a:xfrm>
          <a:prstGeom prst="upArrow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11103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  <a:endParaRPr lang="en-US" altLang="zh-CN" sz="2800" kern="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49"/>
          <a:stretch/>
        </p:blipFill>
        <p:spPr bwMode="auto">
          <a:xfrm>
            <a:off x="47582" y="2348880"/>
            <a:ext cx="9013707" cy="190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箭头连接符 13"/>
          <p:cNvCxnSpPr/>
          <p:nvPr/>
        </p:nvCxnSpPr>
        <p:spPr bwMode="auto">
          <a:xfrm>
            <a:off x="161947" y="4365104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8148434" y="4509120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endParaRPr lang="zh-CN" altLang="en-US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931" y="5046275"/>
            <a:ext cx="9073008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P‑frames</a:t>
            </a:r>
            <a:r>
              <a:rPr lang="en-US" altLang="zh-CN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can use data from previous frames to decode and are more compressible than I‑frames.</a:t>
            </a:r>
            <a:endParaRPr lang="zh-CN" altLang="en-US" dirty="0">
              <a:solidFill>
                <a:srgbClr val="333333"/>
              </a:solidFill>
              <a:effectLst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7" name="上箭头 16"/>
          <p:cNvSpPr/>
          <p:nvPr/>
        </p:nvSpPr>
        <p:spPr bwMode="auto">
          <a:xfrm>
            <a:off x="2466203" y="4509120"/>
            <a:ext cx="648072" cy="432048"/>
          </a:xfrm>
          <a:prstGeom prst="upArrow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cxnSp>
        <p:nvCxnSpPr>
          <p:cNvPr id="18" name="曲线连接符 17"/>
          <p:cNvCxnSpPr/>
          <p:nvPr/>
        </p:nvCxnSpPr>
        <p:spPr bwMode="auto">
          <a:xfrm rot="10800000" flipV="1">
            <a:off x="1962147" y="2420888"/>
            <a:ext cx="1440160" cy="72008"/>
          </a:xfrm>
          <a:prstGeom prst="curvedConnector3">
            <a:avLst>
              <a:gd name="adj1" fmla="val 33193"/>
            </a:avLst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任意多边形 18"/>
          <p:cNvSpPr/>
          <p:nvPr/>
        </p:nvSpPr>
        <p:spPr bwMode="auto">
          <a:xfrm>
            <a:off x="1966614" y="2367414"/>
            <a:ext cx="1906503" cy="184043"/>
          </a:xfrm>
          <a:custGeom>
            <a:avLst/>
            <a:gdLst>
              <a:gd name="connsiteX0" fmla="*/ 1906503 w 1906503"/>
              <a:gd name="connsiteY0" fmla="*/ 184043 h 184043"/>
              <a:gd name="connsiteX1" fmla="*/ 167350 w 1906503"/>
              <a:gd name="connsiteY1" fmla="*/ 13714 h 184043"/>
              <a:gd name="connsiteX2" fmla="*/ 167350 w 1906503"/>
              <a:gd name="connsiteY2" fmla="*/ 22678 h 18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6503" h="184043">
                <a:moveTo>
                  <a:pt x="1906503" y="184043"/>
                </a:moveTo>
                <a:lnTo>
                  <a:pt x="167350" y="13714"/>
                </a:lnTo>
                <a:cubicBezTo>
                  <a:pt x="-122509" y="-13180"/>
                  <a:pt x="22420" y="4749"/>
                  <a:pt x="167350" y="22678"/>
                </a:cubicBezTo>
              </a:path>
            </a:pathLst>
          </a:custGeom>
          <a:noFill/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20" name="任意多边形 19"/>
          <p:cNvSpPr/>
          <p:nvPr/>
        </p:nvSpPr>
        <p:spPr bwMode="auto">
          <a:xfrm>
            <a:off x="2322187" y="2193803"/>
            <a:ext cx="1656184" cy="357654"/>
          </a:xfrm>
          <a:custGeom>
            <a:avLst/>
            <a:gdLst>
              <a:gd name="connsiteX0" fmla="*/ 1183341 w 1183341"/>
              <a:gd name="connsiteY0" fmla="*/ 305082 h 323012"/>
              <a:gd name="connsiteX1" fmla="*/ 1030941 w 1183341"/>
              <a:gd name="connsiteY1" fmla="*/ 72000 h 323012"/>
              <a:gd name="connsiteX2" fmla="*/ 681317 w 1183341"/>
              <a:gd name="connsiteY2" fmla="*/ 282 h 323012"/>
              <a:gd name="connsiteX3" fmla="*/ 322729 w 1183341"/>
              <a:gd name="connsiteY3" fmla="*/ 54070 h 323012"/>
              <a:gd name="connsiteX4" fmla="*/ 80682 w 1183341"/>
              <a:gd name="connsiteY4" fmla="*/ 215435 h 323012"/>
              <a:gd name="connsiteX5" fmla="*/ 0 w 1183341"/>
              <a:gd name="connsiteY5" fmla="*/ 323012 h 323012"/>
              <a:gd name="connsiteX6" fmla="*/ 0 w 1183341"/>
              <a:gd name="connsiteY6" fmla="*/ 323012 h 32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341" h="323012">
                <a:moveTo>
                  <a:pt x="1183341" y="305082"/>
                </a:moveTo>
                <a:cubicBezTo>
                  <a:pt x="1148976" y="213941"/>
                  <a:pt x="1114612" y="122800"/>
                  <a:pt x="1030941" y="72000"/>
                </a:cubicBezTo>
                <a:cubicBezTo>
                  <a:pt x="947270" y="21200"/>
                  <a:pt x="799352" y="3270"/>
                  <a:pt x="681317" y="282"/>
                </a:cubicBezTo>
                <a:cubicBezTo>
                  <a:pt x="563282" y="-2706"/>
                  <a:pt x="422835" y="18211"/>
                  <a:pt x="322729" y="54070"/>
                </a:cubicBezTo>
                <a:cubicBezTo>
                  <a:pt x="222623" y="89929"/>
                  <a:pt x="134470" y="170611"/>
                  <a:pt x="80682" y="215435"/>
                </a:cubicBezTo>
                <a:cubicBezTo>
                  <a:pt x="26894" y="260259"/>
                  <a:pt x="0" y="323012"/>
                  <a:pt x="0" y="323012"/>
                </a:cubicBezTo>
                <a:lnTo>
                  <a:pt x="0" y="323012"/>
                </a:lnTo>
              </a:path>
            </a:pathLst>
          </a:custGeom>
          <a:noFill/>
          <a:ln w="38100" cap="flat" cmpd="sng" algn="ctr">
            <a:solidFill>
              <a:srgbClr val="212844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0419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Compression is </a:t>
            </a:r>
            <a:r>
              <a:rPr lang="en-US" altLang="zh-CN" sz="2800" ker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possible.</a:t>
            </a:r>
            <a:endParaRPr lang="en-US" altLang="zh-CN" sz="2800" kern="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49"/>
          <a:stretch/>
        </p:blipFill>
        <p:spPr bwMode="auto">
          <a:xfrm>
            <a:off x="65147" y="2863997"/>
            <a:ext cx="9013707" cy="190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直接箭头连接符 13"/>
          <p:cNvCxnSpPr/>
          <p:nvPr/>
        </p:nvCxnSpPr>
        <p:spPr bwMode="auto">
          <a:xfrm>
            <a:off x="179512" y="488022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8165999" y="5024237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endParaRPr lang="zh-CN" altLang="en-US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496" y="5561392"/>
            <a:ext cx="9649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B‑frames</a:t>
            </a:r>
            <a:r>
              <a:rPr lang="zh-CN" altLang="en-US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can use both previous and forward frames for data reference to get the highest compression.</a:t>
            </a:r>
            <a:endParaRPr lang="zh-CN" altLang="en-US" dirty="0">
              <a:solidFill>
                <a:srgbClr val="333333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上箭头 16"/>
          <p:cNvSpPr/>
          <p:nvPr/>
        </p:nvSpPr>
        <p:spPr bwMode="auto">
          <a:xfrm>
            <a:off x="1187624" y="5024237"/>
            <a:ext cx="648072" cy="432048"/>
          </a:xfrm>
          <a:prstGeom prst="upArrow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cxnSp>
        <p:nvCxnSpPr>
          <p:cNvPr id="18" name="曲线连接符 17"/>
          <p:cNvCxnSpPr/>
          <p:nvPr/>
        </p:nvCxnSpPr>
        <p:spPr bwMode="auto">
          <a:xfrm rot="10800000" flipV="1">
            <a:off x="1979712" y="2936005"/>
            <a:ext cx="1440160" cy="72008"/>
          </a:xfrm>
          <a:prstGeom prst="curvedConnector3">
            <a:avLst>
              <a:gd name="adj1" fmla="val 33193"/>
            </a:avLst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任意多边形 18"/>
          <p:cNvSpPr/>
          <p:nvPr/>
        </p:nvSpPr>
        <p:spPr bwMode="auto">
          <a:xfrm>
            <a:off x="1979712" y="2803049"/>
            <a:ext cx="860648" cy="276972"/>
          </a:xfrm>
          <a:custGeom>
            <a:avLst/>
            <a:gdLst>
              <a:gd name="connsiteX0" fmla="*/ 1183341 w 1183341"/>
              <a:gd name="connsiteY0" fmla="*/ 305082 h 323012"/>
              <a:gd name="connsiteX1" fmla="*/ 1030941 w 1183341"/>
              <a:gd name="connsiteY1" fmla="*/ 72000 h 323012"/>
              <a:gd name="connsiteX2" fmla="*/ 681317 w 1183341"/>
              <a:gd name="connsiteY2" fmla="*/ 282 h 323012"/>
              <a:gd name="connsiteX3" fmla="*/ 322729 w 1183341"/>
              <a:gd name="connsiteY3" fmla="*/ 54070 h 323012"/>
              <a:gd name="connsiteX4" fmla="*/ 80682 w 1183341"/>
              <a:gd name="connsiteY4" fmla="*/ 215435 h 323012"/>
              <a:gd name="connsiteX5" fmla="*/ 0 w 1183341"/>
              <a:gd name="connsiteY5" fmla="*/ 323012 h 323012"/>
              <a:gd name="connsiteX6" fmla="*/ 0 w 1183341"/>
              <a:gd name="connsiteY6" fmla="*/ 323012 h 32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341" h="323012">
                <a:moveTo>
                  <a:pt x="1183341" y="305082"/>
                </a:moveTo>
                <a:cubicBezTo>
                  <a:pt x="1148976" y="213941"/>
                  <a:pt x="1114612" y="122800"/>
                  <a:pt x="1030941" y="72000"/>
                </a:cubicBezTo>
                <a:cubicBezTo>
                  <a:pt x="947270" y="21200"/>
                  <a:pt x="799352" y="3270"/>
                  <a:pt x="681317" y="282"/>
                </a:cubicBezTo>
                <a:cubicBezTo>
                  <a:pt x="563282" y="-2706"/>
                  <a:pt x="422835" y="18211"/>
                  <a:pt x="322729" y="54070"/>
                </a:cubicBezTo>
                <a:cubicBezTo>
                  <a:pt x="222623" y="89929"/>
                  <a:pt x="134470" y="170611"/>
                  <a:pt x="80682" y="215435"/>
                </a:cubicBezTo>
                <a:cubicBezTo>
                  <a:pt x="26894" y="260259"/>
                  <a:pt x="0" y="323012"/>
                  <a:pt x="0" y="323012"/>
                </a:cubicBezTo>
                <a:lnTo>
                  <a:pt x="0" y="323012"/>
                </a:lnTo>
              </a:path>
            </a:pathLst>
          </a:custGeom>
          <a:noFill/>
          <a:ln w="38100" cap="flat" cmpd="sng" algn="ctr">
            <a:solidFill>
              <a:srgbClr val="212844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20" name="任意多边形 19"/>
          <p:cNvSpPr/>
          <p:nvPr/>
        </p:nvSpPr>
        <p:spPr bwMode="auto">
          <a:xfrm rot="10800000" flipV="1">
            <a:off x="2771800" y="2780928"/>
            <a:ext cx="1008112" cy="299092"/>
          </a:xfrm>
          <a:custGeom>
            <a:avLst/>
            <a:gdLst>
              <a:gd name="connsiteX0" fmla="*/ 1183341 w 1183341"/>
              <a:gd name="connsiteY0" fmla="*/ 305082 h 323012"/>
              <a:gd name="connsiteX1" fmla="*/ 1030941 w 1183341"/>
              <a:gd name="connsiteY1" fmla="*/ 72000 h 323012"/>
              <a:gd name="connsiteX2" fmla="*/ 681317 w 1183341"/>
              <a:gd name="connsiteY2" fmla="*/ 282 h 323012"/>
              <a:gd name="connsiteX3" fmla="*/ 322729 w 1183341"/>
              <a:gd name="connsiteY3" fmla="*/ 54070 h 323012"/>
              <a:gd name="connsiteX4" fmla="*/ 80682 w 1183341"/>
              <a:gd name="connsiteY4" fmla="*/ 215435 h 323012"/>
              <a:gd name="connsiteX5" fmla="*/ 0 w 1183341"/>
              <a:gd name="connsiteY5" fmla="*/ 323012 h 323012"/>
              <a:gd name="connsiteX6" fmla="*/ 0 w 1183341"/>
              <a:gd name="connsiteY6" fmla="*/ 323012 h 32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341" h="323012">
                <a:moveTo>
                  <a:pt x="1183341" y="305082"/>
                </a:moveTo>
                <a:cubicBezTo>
                  <a:pt x="1148976" y="213941"/>
                  <a:pt x="1114612" y="122800"/>
                  <a:pt x="1030941" y="72000"/>
                </a:cubicBezTo>
                <a:cubicBezTo>
                  <a:pt x="947270" y="21200"/>
                  <a:pt x="799352" y="3270"/>
                  <a:pt x="681317" y="282"/>
                </a:cubicBezTo>
                <a:cubicBezTo>
                  <a:pt x="563282" y="-2706"/>
                  <a:pt x="422835" y="18211"/>
                  <a:pt x="322729" y="54070"/>
                </a:cubicBezTo>
                <a:cubicBezTo>
                  <a:pt x="222623" y="89929"/>
                  <a:pt x="134470" y="170611"/>
                  <a:pt x="80682" y="215435"/>
                </a:cubicBezTo>
                <a:cubicBezTo>
                  <a:pt x="26894" y="260259"/>
                  <a:pt x="0" y="323012"/>
                  <a:pt x="0" y="323012"/>
                </a:cubicBezTo>
                <a:lnTo>
                  <a:pt x="0" y="323012"/>
                </a:lnTo>
              </a:path>
            </a:pathLst>
          </a:custGeom>
          <a:noFill/>
          <a:ln w="38100" cap="flat" cmpd="sng" algn="ctr">
            <a:solidFill>
              <a:srgbClr val="212844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19799991" rev="0"/>
            </a:camera>
            <a:lightRig rig="threePt" dir="t"/>
          </a:scene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05348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Codec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2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Common codec standards</a:t>
            </a:r>
            <a:endParaRPr lang="en-US" altLang="zh-CN" sz="28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496" y="2380818"/>
            <a:ext cx="9001000" cy="3352438"/>
            <a:chOff x="35496" y="2204864"/>
            <a:chExt cx="9001000" cy="3352438"/>
          </a:xfrm>
        </p:grpSpPr>
        <p:grpSp>
          <p:nvGrpSpPr>
            <p:cNvPr id="14" name="组合 13"/>
            <p:cNvGrpSpPr/>
            <p:nvPr/>
          </p:nvGrpSpPr>
          <p:grpSpPr>
            <a:xfrm>
              <a:off x="35496" y="2204864"/>
              <a:ext cx="9001000" cy="2952328"/>
              <a:chOff x="35496" y="2204864"/>
              <a:chExt cx="9001000" cy="2952328"/>
            </a:xfrm>
          </p:grpSpPr>
          <p:sp>
            <p:nvSpPr>
              <p:cNvPr id="18" name="圆角矩形 17"/>
              <p:cNvSpPr/>
              <p:nvPr/>
            </p:nvSpPr>
            <p:spPr bwMode="auto">
              <a:xfrm>
                <a:off x="35496" y="2204864"/>
                <a:ext cx="1368152" cy="720080"/>
              </a:xfrm>
              <a:prstGeom prst="roundRect">
                <a:avLst/>
              </a:prstGeom>
              <a:solidFill>
                <a:srgbClr val="FBFDFF"/>
              </a:solidFill>
              <a:ln w="25400" cap="flat" cmpd="sng" algn="ctr">
                <a:solidFill>
                  <a:srgbClr val="262D4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ITU-T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Standards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 bwMode="auto">
              <a:xfrm>
                <a:off x="35496" y="3140968"/>
                <a:ext cx="1368152" cy="1008112"/>
              </a:xfrm>
              <a:prstGeom prst="roundRect">
                <a:avLst/>
              </a:prstGeom>
              <a:solidFill>
                <a:srgbClr val="FBFDFF"/>
              </a:solidFill>
              <a:ln w="25400" cap="flat" cmpd="sng" algn="ctr">
                <a:solidFill>
                  <a:srgbClr val="262D4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Joint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ITU-T/MPEG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Standards</a:t>
                </a:r>
              </a:p>
            </p:txBody>
          </p:sp>
          <p:sp>
            <p:nvSpPr>
              <p:cNvPr id="20" name="圆角矩形 19"/>
              <p:cNvSpPr/>
              <p:nvPr/>
            </p:nvSpPr>
            <p:spPr bwMode="auto">
              <a:xfrm>
                <a:off x="35496" y="4365104"/>
                <a:ext cx="1368152" cy="720080"/>
              </a:xfrm>
              <a:prstGeom prst="roundRect">
                <a:avLst/>
              </a:prstGeom>
              <a:solidFill>
                <a:srgbClr val="FBFDFF"/>
              </a:solidFill>
              <a:ln w="25400" cap="flat" cmpd="sng" algn="ctr">
                <a:solidFill>
                  <a:srgbClr val="262D4C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MPEG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Standards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 bwMode="auto">
              <a:xfrm>
                <a:off x="1763688" y="2204864"/>
                <a:ext cx="1080120" cy="720080"/>
              </a:xfrm>
              <a:prstGeom prst="roundRect">
                <a:avLst/>
              </a:prstGeom>
              <a:solidFill>
                <a:srgbClr val="BEDCD5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H.261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 bwMode="auto">
              <a:xfrm>
                <a:off x="3131840" y="2204864"/>
                <a:ext cx="864096" cy="720080"/>
              </a:xfrm>
              <a:prstGeom prst="roundRect">
                <a:avLst/>
              </a:prstGeom>
              <a:solidFill>
                <a:srgbClr val="BEDCD5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H.263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 bwMode="auto">
              <a:xfrm>
                <a:off x="4067944" y="2204864"/>
                <a:ext cx="864096" cy="720080"/>
              </a:xfrm>
              <a:prstGeom prst="roundRect">
                <a:avLst/>
              </a:prstGeom>
              <a:solidFill>
                <a:srgbClr val="BEDCD5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H.263+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 bwMode="auto">
              <a:xfrm>
                <a:off x="5004048" y="2204864"/>
                <a:ext cx="1152128" cy="720080"/>
              </a:xfrm>
              <a:prstGeom prst="roundRect">
                <a:avLst/>
              </a:prstGeom>
              <a:solidFill>
                <a:srgbClr val="BEDCD5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H.263++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 bwMode="auto">
              <a:xfrm>
                <a:off x="35496" y="2996952"/>
                <a:ext cx="9001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26" name="圆角矩形 25"/>
              <p:cNvSpPr/>
              <p:nvPr/>
            </p:nvSpPr>
            <p:spPr bwMode="auto">
              <a:xfrm>
                <a:off x="1547664" y="3429000"/>
                <a:ext cx="1080120" cy="720080"/>
              </a:xfrm>
              <a:prstGeom prst="roundRect">
                <a:avLst/>
              </a:prstGeom>
              <a:solidFill>
                <a:srgbClr val="B6B8DC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H.262/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MPEG-2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 bwMode="auto">
              <a:xfrm>
                <a:off x="3491880" y="3429000"/>
                <a:ext cx="1296144" cy="720080"/>
              </a:xfrm>
              <a:prstGeom prst="roundRect">
                <a:avLst/>
              </a:prstGeom>
              <a:solidFill>
                <a:srgbClr val="B6B8DC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H.264/AVC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 bwMode="auto">
              <a:xfrm>
                <a:off x="4932040" y="3429000"/>
                <a:ext cx="1368152" cy="720080"/>
              </a:xfrm>
              <a:prstGeom prst="roundRect">
                <a:avLst/>
              </a:prstGeom>
              <a:solidFill>
                <a:srgbClr val="B6B8DC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H.264/SVC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 bwMode="auto">
              <a:xfrm>
                <a:off x="6948264" y="3429000"/>
                <a:ext cx="1584176" cy="720080"/>
              </a:xfrm>
              <a:prstGeom prst="roundRect">
                <a:avLst/>
              </a:prstGeom>
              <a:solidFill>
                <a:srgbClr val="B6B8DC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H.265/HEVC</a:t>
                </a: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1547664" y="4365104"/>
                <a:ext cx="991344" cy="720080"/>
              </a:xfrm>
              <a:prstGeom prst="roundRect">
                <a:avLst/>
              </a:prstGeom>
              <a:solidFill>
                <a:srgbClr val="D6D8DA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MPEG-1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 bwMode="auto">
              <a:xfrm>
                <a:off x="2555776" y="4365104"/>
                <a:ext cx="1035468" cy="720080"/>
              </a:xfrm>
              <a:prstGeom prst="roundRect">
                <a:avLst/>
              </a:prstGeom>
              <a:solidFill>
                <a:srgbClr val="D6D8DA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MPEG-4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 bwMode="auto">
              <a:xfrm>
                <a:off x="3923928" y="4365104"/>
                <a:ext cx="1224136" cy="720080"/>
              </a:xfrm>
              <a:prstGeom prst="roundRect">
                <a:avLst/>
              </a:prstGeom>
              <a:solidFill>
                <a:srgbClr val="D6D8DA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MPEG-21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5220072" y="4365104"/>
                <a:ext cx="1080120" cy="720080"/>
              </a:xfrm>
              <a:prstGeom prst="roundRect">
                <a:avLst/>
              </a:prstGeom>
              <a:solidFill>
                <a:srgbClr val="D6D8DA"/>
              </a:solidFill>
              <a:ln w="38100" cap="flat" cmpd="sng" algn="ctr">
                <a:solidFill>
                  <a:srgbClr val="FBFDFF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MPEG-H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 bwMode="auto">
              <a:xfrm>
                <a:off x="35496" y="4221088"/>
                <a:ext cx="9001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35496" y="5157192"/>
                <a:ext cx="90010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5" name="矩形 14"/>
            <p:cNvSpPr/>
            <p:nvPr/>
          </p:nvSpPr>
          <p:spPr>
            <a:xfrm>
              <a:off x="5724128" y="5157192"/>
              <a:ext cx="7873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2015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63888" y="5157192"/>
              <a:ext cx="7873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2005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6333" y="5157192"/>
              <a:ext cx="78739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1995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2606043" y="5949280"/>
            <a:ext cx="391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Smaller, Better and Faster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72400" y="533730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2020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6588224" y="4535581"/>
            <a:ext cx="1080120" cy="720080"/>
          </a:xfrm>
          <a:prstGeom prst="roundRect">
            <a:avLst/>
          </a:prstGeom>
          <a:solidFill>
            <a:srgbClr val="D6D8DA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MPEG-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DASH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7744967" y="4542051"/>
            <a:ext cx="1080120" cy="720080"/>
          </a:xfrm>
          <a:prstGeom prst="roundRect">
            <a:avLst/>
          </a:prstGeom>
          <a:solidFill>
            <a:srgbClr val="D6D8DA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MPEG-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IoMT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44975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969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None/>
            </a:pP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External characteristics based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Text description based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Content based</a:t>
            </a:r>
          </a:p>
        </p:txBody>
      </p:sp>
    </p:spTree>
    <p:extLst>
      <p:ext uri="{BB962C8B-B14F-4D97-AF65-F5344CB8AC3E}">
        <p14:creationId xmlns:p14="http://schemas.microsoft.com/office/powerpoint/2010/main" val="29917188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-396230" y="1123752"/>
            <a:ext cx="8568630" cy="170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External characteristics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sz="20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Filename, format, title, etc.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0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"/>
          <a:stretch/>
        </p:blipFill>
        <p:spPr>
          <a:xfrm>
            <a:off x="539552" y="2780928"/>
            <a:ext cx="3365345" cy="264441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19672" y="5594362"/>
            <a:ext cx="1032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By title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4499992" y="1124744"/>
            <a:ext cx="4580796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Text description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sz="20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The contents of the multimedia data in words.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0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02715"/>
            <a:ext cx="3888432" cy="26747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991878" y="5522354"/>
            <a:ext cx="21085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By description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22679" y="6188806"/>
            <a:ext cx="313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Metadata Searching</a:t>
            </a:r>
            <a:endParaRPr lang="zh-CN" altLang="en-US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 rot="2183884">
            <a:off x="3357830" y="5778448"/>
            <a:ext cx="464157" cy="432048"/>
          </a:xfrm>
          <a:prstGeom prst="rightArrow">
            <a:avLst/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26" name="右箭头 25"/>
          <p:cNvSpPr/>
          <p:nvPr/>
        </p:nvSpPr>
        <p:spPr bwMode="auto">
          <a:xfrm rot="8989005">
            <a:off x="4857369" y="5778448"/>
            <a:ext cx="464157" cy="432048"/>
          </a:xfrm>
          <a:prstGeom prst="rightArrow">
            <a:avLst/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7332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969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Metadata: Data about the Data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Describe the data/content itself, e.g. doc.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Describe the data/content coding format, coded quality, etc.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Describe the data/content category, e.g. sport.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73503252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Process of metadata based search</a:t>
            </a:r>
            <a:endParaRPr lang="en-US" altLang="zh-CN" sz="28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28" y="2321421"/>
            <a:ext cx="5883176" cy="2772531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 bwMode="auto">
          <a:xfrm>
            <a:off x="2721272" y="2609453"/>
            <a:ext cx="4032448" cy="756084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9589" y="1844824"/>
            <a:ext cx="159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Metadata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7" name="下箭头 16"/>
          <p:cNvSpPr/>
          <p:nvPr/>
        </p:nvSpPr>
        <p:spPr bwMode="auto">
          <a:xfrm>
            <a:off x="4449464" y="2321421"/>
            <a:ext cx="432048" cy="360040"/>
          </a:xfrm>
          <a:prstGeom prst="downArrow">
            <a:avLst/>
          </a:prstGeom>
          <a:solidFill>
            <a:srgbClr val="78C0B2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59632" y="5229200"/>
            <a:ext cx="6375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select *</a:t>
            </a:r>
            <a:r>
              <a:rPr lang="zh-CN" altLang="en-US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from table where title =‘</a:t>
            </a:r>
            <a:r>
              <a:rPr lang="en-US" altLang="zh-CN" dirty="0" err="1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tibor</a:t>
            </a:r>
            <a:r>
              <a:rPr lang="en-US" altLang="zh-CN" dirty="0">
                <a:solidFill>
                  <a:srgbClr val="333333"/>
                </a:solidFill>
                <a:effectLst/>
                <a:latin typeface="微软雅黑" pitchFamily="34" charset="-122"/>
                <a:ea typeface="微软雅黑" pitchFamily="34" charset="-122"/>
              </a:rPr>
              <a:t>’</a:t>
            </a:r>
            <a:endParaRPr lang="zh-CN" altLang="en-US" dirty="0">
              <a:solidFill>
                <a:srgbClr val="333333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6024" y="5877272"/>
            <a:ext cx="8820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The more it is known about the data (metadata), the better the data can be searched.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63049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712968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External characteristics based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Filename, format, title, etc.</a:t>
            </a:r>
          </a:p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Text description based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Described the contents of the multimedia data in words</a:t>
            </a:r>
          </a:p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Shortage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The content in multimedia data is rich.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The description is subjective.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Fuzzy query.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4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4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0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44269" y="2106721"/>
            <a:ext cx="313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Metadata Searching</a:t>
            </a:r>
            <a:endParaRPr lang="zh-CN" altLang="en-US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右箭头 14"/>
          <p:cNvSpPr/>
          <p:nvPr/>
        </p:nvSpPr>
        <p:spPr bwMode="auto">
          <a:xfrm rot="2183884">
            <a:off x="5537099" y="1796379"/>
            <a:ext cx="464157" cy="432048"/>
          </a:xfrm>
          <a:prstGeom prst="rightArrow">
            <a:avLst/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16" name="右箭头 15"/>
          <p:cNvSpPr/>
          <p:nvPr/>
        </p:nvSpPr>
        <p:spPr bwMode="auto">
          <a:xfrm rot="20082887">
            <a:off x="5494517" y="2433123"/>
            <a:ext cx="464157" cy="432048"/>
          </a:xfrm>
          <a:prstGeom prst="rightArrow">
            <a:avLst/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5847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251520" y="1412776"/>
            <a:ext cx="8568630" cy="45365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449263" indent="-44926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 sz="280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defTabSz="914400" eaLnBrk="1" fontAlgn="auto" latinLnBrk="0" hangingPunct="1">
              <a:lnSpc>
                <a:spcPct val="140000"/>
              </a:lnSpc>
              <a:spcBef>
                <a:spcPct val="15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  <a:defRPr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Some basic knowledge of multimedia including</a:t>
            </a:r>
            <a:r>
              <a:rPr lang="zh-CN" altLang="en-US" dirty="0"/>
              <a:t>：</a:t>
            </a:r>
            <a:endParaRPr lang="en-US" altLang="zh-CN" dirty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/>
              <a:t>Representation: Audio, Image, Video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/>
              <a:t>Codec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/>
              <a:t>Search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/>
              <a:t>Delivery</a:t>
            </a:r>
          </a:p>
          <a:p>
            <a:r>
              <a:rPr lang="en-US" altLang="zh-CN" dirty="0"/>
              <a:t>And, examples of multimedia applications.</a:t>
            </a:r>
          </a:p>
        </p:txBody>
      </p:sp>
      <p:sp>
        <p:nvSpPr>
          <p:cNvPr id="39" name="矩形 38"/>
          <p:cNvSpPr/>
          <p:nvPr/>
        </p:nvSpPr>
        <p:spPr>
          <a:xfrm>
            <a:off x="914695" y="30839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695"/>
          <a:stretch/>
        </p:blipFill>
        <p:spPr>
          <a:xfrm>
            <a:off x="23795" y="216125"/>
            <a:ext cx="597385" cy="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991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969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11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External characteristics based</a:t>
            </a:r>
          </a:p>
          <a:p>
            <a:pPr marL="39211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Text description based</a:t>
            </a:r>
          </a:p>
          <a:p>
            <a:pPr marL="39211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Content based</a:t>
            </a:r>
          </a:p>
          <a:p>
            <a:pPr marL="79216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Known as Content-based Visual Information Retrieval.</a:t>
            </a:r>
          </a:p>
          <a:p>
            <a:pPr marL="79216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The search engine analyzes the contents of the data rather than the metadata.</a:t>
            </a:r>
          </a:p>
        </p:txBody>
      </p:sp>
    </p:spTree>
    <p:extLst>
      <p:ext uri="{BB962C8B-B14F-4D97-AF65-F5344CB8AC3E}">
        <p14:creationId xmlns:p14="http://schemas.microsoft.com/office/powerpoint/2010/main" val="244395743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969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Content based-Searching an image by image</a:t>
            </a: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06" y="1988840"/>
            <a:ext cx="7378668" cy="47160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8" y="3645024"/>
            <a:ext cx="1231404" cy="1231404"/>
          </a:xfrm>
          <a:prstGeom prst="rect">
            <a:avLst/>
          </a:prstGeom>
        </p:spPr>
      </p:pic>
      <p:cxnSp>
        <p:nvCxnSpPr>
          <p:cNvPr id="16" name="曲线连接符 15"/>
          <p:cNvCxnSpPr/>
          <p:nvPr/>
        </p:nvCxnSpPr>
        <p:spPr bwMode="auto">
          <a:xfrm rot="5400000" flipH="1" flipV="1">
            <a:off x="971600" y="2420888"/>
            <a:ext cx="1224136" cy="1224136"/>
          </a:xfrm>
          <a:prstGeom prst="curvedConnector3">
            <a:avLst/>
          </a:prstGeom>
          <a:ln>
            <a:headEnd type="none" w="med" len="med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5496" y="4941168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Pic as input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56234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双波形 11"/>
          <p:cNvSpPr/>
          <p:nvPr/>
        </p:nvSpPr>
        <p:spPr bwMode="auto">
          <a:xfrm>
            <a:off x="3419872" y="1916832"/>
            <a:ext cx="4896544" cy="576064"/>
          </a:xfrm>
          <a:prstGeom prst="doubleWave">
            <a:avLst/>
          </a:prstGeom>
          <a:solidFill>
            <a:srgbClr val="78C0B2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Content based-Searching a music by theme</a:t>
            </a:r>
            <a:endParaRPr lang="en-US" altLang="zh-CN" sz="28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08920"/>
            <a:ext cx="7452320" cy="364917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639617" y="1988840"/>
            <a:ext cx="4316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sz="20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sol – sol –sol – mi – fa – fa – fa -re</a:t>
            </a:r>
            <a:endParaRPr lang="zh-CN" altLang="en-US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曲线连接符 15"/>
          <p:cNvCxnSpPr/>
          <p:nvPr/>
        </p:nvCxnSpPr>
        <p:spPr bwMode="auto">
          <a:xfrm rot="5400000">
            <a:off x="4346848" y="2915816"/>
            <a:ext cx="1152128" cy="450304"/>
          </a:xfrm>
          <a:prstGeom prst="curvedConnector3">
            <a:avLst/>
          </a:prstGeom>
          <a:noFill/>
          <a:ln w="38100" cap="flat" cmpd="sng" algn="ctr">
            <a:solidFill>
              <a:srgbClr val="BEDCD5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7" name="矩形 16"/>
          <p:cNvSpPr/>
          <p:nvPr/>
        </p:nvSpPr>
        <p:spPr>
          <a:xfrm>
            <a:off x="5148064" y="2740858"/>
            <a:ext cx="21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Melody as input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90445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Process of content based search</a:t>
            </a: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 flipH="1" flipV="1">
            <a:off x="323850" y="980728"/>
            <a:ext cx="8496300" cy="71437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endParaRPr lang="zh-CN" altLang="en-US">
              <a:solidFill>
                <a:srgbClr val="FBFD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2" y="1772816"/>
            <a:ext cx="8546748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1510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9"/>
          <a:stretch/>
        </p:blipFill>
        <p:spPr>
          <a:xfrm>
            <a:off x="611560" y="1100260"/>
            <a:ext cx="3386284" cy="22567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9"/>
          <a:stretch/>
        </p:blipFill>
        <p:spPr>
          <a:xfrm>
            <a:off x="600636" y="4005064"/>
            <a:ext cx="3467308" cy="23042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7"/>
          <a:stretch/>
        </p:blipFill>
        <p:spPr>
          <a:xfrm>
            <a:off x="5148064" y="1100260"/>
            <a:ext cx="3401576" cy="22317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/>
          <a:stretch/>
        </p:blipFill>
        <p:spPr>
          <a:xfrm>
            <a:off x="5148064" y="4005064"/>
            <a:ext cx="3401576" cy="2316195"/>
          </a:xfrm>
          <a:prstGeom prst="rect">
            <a:avLst/>
          </a:prstGeom>
        </p:spPr>
      </p:pic>
      <p:sp>
        <p:nvSpPr>
          <p:cNvPr id="2" name="下箭头 1"/>
          <p:cNvSpPr/>
          <p:nvPr/>
        </p:nvSpPr>
        <p:spPr>
          <a:xfrm>
            <a:off x="2088678" y="339299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6632828" y="3392996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14695" y="308399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9" name="流程图: 过程 8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3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56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969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To get multimedia data (Video):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download mode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sz="240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 user downloads the entire video file and then plays back the video file.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streaming mode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sz="240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video content need not be downloaded in full, but is being played out while parts of the content are being received and decoded.</a:t>
            </a:r>
          </a:p>
        </p:txBody>
      </p:sp>
    </p:spTree>
    <p:extLst>
      <p:ext uri="{BB962C8B-B14F-4D97-AF65-F5344CB8AC3E}">
        <p14:creationId xmlns:p14="http://schemas.microsoft.com/office/powerpoint/2010/main" val="88785436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Video Streaming</a:t>
            </a:r>
            <a:endParaRPr lang="en-US" altLang="zh-CN" sz="2800" kern="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0677" y="2060848"/>
            <a:ext cx="7751763" cy="4526874"/>
            <a:chOff x="2411760" y="2142486"/>
            <a:chExt cx="7751763" cy="4526874"/>
          </a:xfrm>
        </p:grpSpPr>
        <p:sp>
          <p:nvSpPr>
            <p:cNvPr id="15" name="Freeform 2"/>
            <p:cNvSpPr>
              <a:spLocks/>
            </p:cNvSpPr>
            <p:nvPr/>
          </p:nvSpPr>
          <p:spPr bwMode="auto">
            <a:xfrm>
              <a:off x="2491135" y="3080023"/>
              <a:ext cx="2092325" cy="1490662"/>
            </a:xfrm>
            <a:custGeom>
              <a:avLst/>
              <a:gdLst>
                <a:gd name="T0" fmla="*/ 618 w 1318"/>
                <a:gd name="T1" fmla="*/ 39 h 939"/>
                <a:gd name="T2" fmla="*/ 94 w 1318"/>
                <a:gd name="T3" fmla="*/ 57 h 939"/>
                <a:gd name="T4" fmla="*/ 57 w 1318"/>
                <a:gd name="T5" fmla="*/ 327 h 939"/>
                <a:gd name="T6" fmla="*/ 202 w 1318"/>
                <a:gd name="T7" fmla="*/ 519 h 939"/>
                <a:gd name="T8" fmla="*/ 294 w 1318"/>
                <a:gd name="T9" fmla="*/ 657 h 939"/>
                <a:gd name="T10" fmla="*/ 604 w 1318"/>
                <a:gd name="T11" fmla="*/ 887 h 939"/>
                <a:gd name="T12" fmla="*/ 808 w 1318"/>
                <a:gd name="T13" fmla="*/ 908 h 939"/>
                <a:gd name="T14" fmla="*/ 1072 w 1318"/>
                <a:gd name="T15" fmla="*/ 908 h 939"/>
                <a:gd name="T16" fmla="*/ 1296 w 1318"/>
                <a:gd name="T17" fmla="*/ 723 h 939"/>
                <a:gd name="T18" fmla="*/ 1204 w 1318"/>
                <a:gd name="T19" fmla="*/ 466 h 939"/>
                <a:gd name="T20" fmla="*/ 901 w 1318"/>
                <a:gd name="T21" fmla="*/ 413 h 939"/>
                <a:gd name="T22" fmla="*/ 808 w 1318"/>
                <a:gd name="T23" fmla="*/ 83 h 939"/>
                <a:gd name="T24" fmla="*/ 618 w 1318"/>
                <a:gd name="T25" fmla="*/ 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8" h="939">
                  <a:moveTo>
                    <a:pt x="618" y="39"/>
                  </a:moveTo>
                  <a:cubicBezTo>
                    <a:pt x="491" y="0"/>
                    <a:pt x="188" y="9"/>
                    <a:pt x="94" y="57"/>
                  </a:cubicBezTo>
                  <a:cubicBezTo>
                    <a:pt x="0" y="105"/>
                    <a:pt x="39" y="250"/>
                    <a:pt x="57" y="327"/>
                  </a:cubicBezTo>
                  <a:cubicBezTo>
                    <a:pt x="75" y="404"/>
                    <a:pt x="163" y="464"/>
                    <a:pt x="202" y="519"/>
                  </a:cubicBezTo>
                  <a:cubicBezTo>
                    <a:pt x="241" y="574"/>
                    <a:pt x="227" y="596"/>
                    <a:pt x="294" y="657"/>
                  </a:cubicBezTo>
                  <a:cubicBezTo>
                    <a:pt x="361" y="718"/>
                    <a:pt x="518" y="845"/>
                    <a:pt x="604" y="887"/>
                  </a:cubicBezTo>
                  <a:cubicBezTo>
                    <a:pt x="690" y="929"/>
                    <a:pt x="730" y="905"/>
                    <a:pt x="808" y="908"/>
                  </a:cubicBezTo>
                  <a:cubicBezTo>
                    <a:pt x="886" y="911"/>
                    <a:pt x="991" y="939"/>
                    <a:pt x="1072" y="908"/>
                  </a:cubicBezTo>
                  <a:cubicBezTo>
                    <a:pt x="1153" y="877"/>
                    <a:pt x="1274" y="797"/>
                    <a:pt x="1296" y="723"/>
                  </a:cubicBezTo>
                  <a:cubicBezTo>
                    <a:pt x="1318" y="649"/>
                    <a:pt x="1270" y="518"/>
                    <a:pt x="1204" y="466"/>
                  </a:cubicBezTo>
                  <a:cubicBezTo>
                    <a:pt x="1138" y="414"/>
                    <a:pt x="967" y="477"/>
                    <a:pt x="901" y="413"/>
                  </a:cubicBezTo>
                  <a:cubicBezTo>
                    <a:pt x="835" y="349"/>
                    <a:pt x="855" y="145"/>
                    <a:pt x="808" y="83"/>
                  </a:cubicBezTo>
                  <a:cubicBezTo>
                    <a:pt x="761" y="21"/>
                    <a:pt x="658" y="48"/>
                    <a:pt x="618" y="39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3"/>
            <p:cNvSpPr>
              <a:spLocks/>
            </p:cNvSpPr>
            <p:nvPr/>
          </p:nvSpPr>
          <p:spPr bwMode="auto">
            <a:xfrm>
              <a:off x="3480148" y="3949973"/>
              <a:ext cx="509587" cy="214312"/>
            </a:xfrm>
            <a:custGeom>
              <a:avLst/>
              <a:gdLst>
                <a:gd name="T0" fmla="*/ 0 w 294"/>
                <a:gd name="T1" fmla="*/ 0 h 102"/>
                <a:gd name="T2" fmla="*/ 294 w 294"/>
                <a:gd name="T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4" h="102">
                  <a:moveTo>
                    <a:pt x="0" y="0"/>
                  </a:moveTo>
                  <a:lnTo>
                    <a:pt x="294" y="102"/>
                  </a:lnTo>
                </a:path>
              </a:pathLst>
            </a:custGeom>
            <a:noFill/>
            <a:ln w="12700" cmpd="sng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4"/>
            <p:cNvSpPr>
              <a:spLocks/>
            </p:cNvSpPr>
            <p:nvPr/>
          </p:nvSpPr>
          <p:spPr bwMode="auto">
            <a:xfrm>
              <a:off x="6390035" y="4792935"/>
              <a:ext cx="3773488" cy="1876425"/>
            </a:xfrm>
            <a:custGeom>
              <a:avLst/>
              <a:gdLst>
                <a:gd name="T0" fmla="*/ 139 w 2377"/>
                <a:gd name="T1" fmla="*/ 442 h 1182"/>
                <a:gd name="T2" fmla="*/ 159 w 2377"/>
                <a:gd name="T3" fmla="*/ 33 h 1182"/>
                <a:gd name="T4" fmla="*/ 1093 w 2377"/>
                <a:gd name="T5" fmla="*/ 245 h 1182"/>
                <a:gd name="T6" fmla="*/ 1577 w 2377"/>
                <a:gd name="T7" fmla="*/ 164 h 1182"/>
                <a:gd name="T8" fmla="*/ 2272 w 2377"/>
                <a:gd name="T9" fmla="*/ 422 h 1182"/>
                <a:gd name="T10" fmla="*/ 2209 w 2377"/>
                <a:gd name="T11" fmla="*/ 785 h 1182"/>
                <a:gd name="T12" fmla="*/ 1985 w 2377"/>
                <a:gd name="T13" fmla="*/ 1108 h 1182"/>
                <a:gd name="T14" fmla="*/ 1418 w 2377"/>
                <a:gd name="T15" fmla="*/ 1147 h 1182"/>
                <a:gd name="T16" fmla="*/ 1181 w 2377"/>
                <a:gd name="T17" fmla="*/ 897 h 1182"/>
                <a:gd name="T18" fmla="*/ 801 w 2377"/>
                <a:gd name="T19" fmla="*/ 852 h 1182"/>
                <a:gd name="T20" fmla="*/ 327 w 2377"/>
                <a:gd name="T21" fmla="*/ 792 h 1182"/>
                <a:gd name="T22" fmla="*/ 139 w 2377"/>
                <a:gd name="T23" fmla="*/ 442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77" h="1182">
                  <a:moveTo>
                    <a:pt x="139" y="442"/>
                  </a:moveTo>
                  <a:cubicBezTo>
                    <a:pt x="93" y="341"/>
                    <a:pt x="0" y="66"/>
                    <a:pt x="159" y="33"/>
                  </a:cubicBezTo>
                  <a:cubicBezTo>
                    <a:pt x="318" y="0"/>
                    <a:pt x="857" y="223"/>
                    <a:pt x="1093" y="245"/>
                  </a:cubicBezTo>
                  <a:cubicBezTo>
                    <a:pt x="1329" y="267"/>
                    <a:pt x="1381" y="135"/>
                    <a:pt x="1577" y="164"/>
                  </a:cubicBezTo>
                  <a:cubicBezTo>
                    <a:pt x="1774" y="194"/>
                    <a:pt x="2167" y="318"/>
                    <a:pt x="2272" y="422"/>
                  </a:cubicBezTo>
                  <a:cubicBezTo>
                    <a:pt x="2377" y="526"/>
                    <a:pt x="2257" y="671"/>
                    <a:pt x="2209" y="785"/>
                  </a:cubicBezTo>
                  <a:cubicBezTo>
                    <a:pt x="2161" y="899"/>
                    <a:pt x="2117" y="1048"/>
                    <a:pt x="1985" y="1108"/>
                  </a:cubicBezTo>
                  <a:cubicBezTo>
                    <a:pt x="1853" y="1168"/>
                    <a:pt x="1552" y="1182"/>
                    <a:pt x="1418" y="1147"/>
                  </a:cubicBezTo>
                  <a:cubicBezTo>
                    <a:pt x="1284" y="1112"/>
                    <a:pt x="1284" y="946"/>
                    <a:pt x="1181" y="897"/>
                  </a:cubicBezTo>
                  <a:cubicBezTo>
                    <a:pt x="1078" y="848"/>
                    <a:pt x="943" y="870"/>
                    <a:pt x="801" y="852"/>
                  </a:cubicBezTo>
                  <a:cubicBezTo>
                    <a:pt x="659" y="834"/>
                    <a:pt x="437" y="860"/>
                    <a:pt x="327" y="792"/>
                  </a:cubicBezTo>
                  <a:cubicBezTo>
                    <a:pt x="217" y="724"/>
                    <a:pt x="178" y="515"/>
                    <a:pt x="139" y="44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18" name="Line 5"/>
            <p:cNvSpPr>
              <a:spLocks noChangeShapeType="1"/>
            </p:cNvSpPr>
            <p:nvPr/>
          </p:nvSpPr>
          <p:spPr bwMode="auto">
            <a:xfrm>
              <a:off x="8290273" y="5727973"/>
              <a:ext cx="303212" cy="385762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auto">
            <a:xfrm flipH="1">
              <a:off x="9085610" y="5724798"/>
              <a:ext cx="279400" cy="392112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pSp>
          <p:nvGrpSpPr>
            <p:cNvPr id="20" name="Group 7"/>
            <p:cNvGrpSpPr>
              <a:grpSpLocks/>
            </p:cNvGrpSpPr>
            <p:nvPr/>
          </p:nvGrpSpPr>
          <p:grpSpPr bwMode="auto">
            <a:xfrm>
              <a:off x="9185623" y="5475560"/>
              <a:ext cx="501650" cy="234950"/>
              <a:chOff x="3600" y="219"/>
              <a:chExt cx="360" cy="175"/>
            </a:xfrm>
          </p:grpSpPr>
          <p:sp>
            <p:nvSpPr>
              <p:cNvPr id="159" name="Oval 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Line 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Rectangle 1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Oval 1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4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6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0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5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6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8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8585548" y="5974035"/>
              <a:ext cx="500062" cy="233363"/>
              <a:chOff x="3600" y="219"/>
              <a:chExt cx="360" cy="175"/>
            </a:xfrm>
          </p:grpSpPr>
          <p:sp>
            <p:nvSpPr>
              <p:cNvPr id="146" name="Oval 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Line 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2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1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5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2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5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4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2" name="Group 35"/>
            <p:cNvGrpSpPr>
              <a:grpSpLocks/>
            </p:cNvGrpSpPr>
            <p:nvPr/>
          </p:nvGrpSpPr>
          <p:grpSpPr bwMode="auto">
            <a:xfrm>
              <a:off x="7782273" y="5597798"/>
              <a:ext cx="501650" cy="233362"/>
              <a:chOff x="3600" y="219"/>
              <a:chExt cx="360" cy="175"/>
            </a:xfrm>
          </p:grpSpPr>
          <p:sp>
            <p:nvSpPr>
              <p:cNvPr id="133" name="Oval 3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8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4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9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4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2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 flipV="1">
              <a:off x="8261698" y="5599385"/>
              <a:ext cx="931862" cy="71438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50"/>
            <p:cNvSpPr>
              <a:spLocks/>
            </p:cNvSpPr>
            <p:nvPr/>
          </p:nvSpPr>
          <p:spPr bwMode="auto">
            <a:xfrm>
              <a:off x="4700935" y="3984898"/>
              <a:ext cx="1439863" cy="1166812"/>
            </a:xfrm>
            <a:custGeom>
              <a:avLst/>
              <a:gdLst>
                <a:gd name="T0" fmla="*/ 210 w 907"/>
                <a:gd name="T1" fmla="*/ 0 h 735"/>
                <a:gd name="T2" fmla="*/ 31 w 907"/>
                <a:gd name="T3" fmla="*/ 126 h 735"/>
                <a:gd name="T4" fmla="*/ 25 w 907"/>
                <a:gd name="T5" fmla="*/ 434 h 735"/>
                <a:gd name="T6" fmla="*/ 46 w 907"/>
                <a:gd name="T7" fmla="*/ 691 h 735"/>
                <a:gd name="T8" fmla="*/ 218 w 907"/>
                <a:gd name="T9" fmla="*/ 701 h 735"/>
                <a:gd name="T10" fmla="*/ 377 w 907"/>
                <a:gd name="T11" fmla="*/ 677 h 735"/>
                <a:gd name="T12" fmla="*/ 551 w 907"/>
                <a:gd name="T13" fmla="*/ 665 h 735"/>
                <a:gd name="T14" fmla="*/ 818 w 907"/>
                <a:gd name="T15" fmla="*/ 551 h 735"/>
                <a:gd name="T16" fmla="*/ 902 w 907"/>
                <a:gd name="T17" fmla="*/ 377 h 735"/>
                <a:gd name="T18" fmla="*/ 785 w 907"/>
                <a:gd name="T19" fmla="*/ 218 h 735"/>
                <a:gd name="T20" fmla="*/ 590 w 907"/>
                <a:gd name="T21" fmla="*/ 122 h 735"/>
                <a:gd name="T22" fmla="*/ 210 w 907"/>
                <a:gd name="T23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7" h="735">
                  <a:moveTo>
                    <a:pt x="210" y="0"/>
                  </a:moveTo>
                  <a:cubicBezTo>
                    <a:pt x="105" y="6"/>
                    <a:pt x="61" y="54"/>
                    <a:pt x="31" y="126"/>
                  </a:cubicBezTo>
                  <a:cubicBezTo>
                    <a:pt x="0" y="198"/>
                    <a:pt x="23" y="340"/>
                    <a:pt x="25" y="434"/>
                  </a:cubicBezTo>
                  <a:cubicBezTo>
                    <a:pt x="28" y="528"/>
                    <a:pt x="14" y="647"/>
                    <a:pt x="46" y="691"/>
                  </a:cubicBezTo>
                  <a:cubicBezTo>
                    <a:pt x="78" y="735"/>
                    <a:pt x="163" y="703"/>
                    <a:pt x="218" y="701"/>
                  </a:cubicBezTo>
                  <a:cubicBezTo>
                    <a:pt x="273" y="699"/>
                    <a:pt x="322" y="683"/>
                    <a:pt x="377" y="677"/>
                  </a:cubicBezTo>
                  <a:cubicBezTo>
                    <a:pt x="432" y="671"/>
                    <a:pt x="478" y="686"/>
                    <a:pt x="551" y="665"/>
                  </a:cubicBezTo>
                  <a:cubicBezTo>
                    <a:pt x="624" y="644"/>
                    <a:pt x="760" y="599"/>
                    <a:pt x="818" y="551"/>
                  </a:cubicBezTo>
                  <a:cubicBezTo>
                    <a:pt x="876" y="503"/>
                    <a:pt x="907" y="432"/>
                    <a:pt x="902" y="377"/>
                  </a:cubicBezTo>
                  <a:cubicBezTo>
                    <a:pt x="897" y="322"/>
                    <a:pt x="837" y="261"/>
                    <a:pt x="785" y="218"/>
                  </a:cubicBezTo>
                  <a:cubicBezTo>
                    <a:pt x="733" y="175"/>
                    <a:pt x="686" y="158"/>
                    <a:pt x="590" y="122"/>
                  </a:cubicBezTo>
                  <a:cubicBezTo>
                    <a:pt x="494" y="86"/>
                    <a:pt x="289" y="25"/>
                    <a:pt x="210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5" name="Line 51"/>
            <p:cNvSpPr>
              <a:spLocks noChangeShapeType="1"/>
            </p:cNvSpPr>
            <p:nvPr/>
          </p:nvSpPr>
          <p:spPr bwMode="auto">
            <a:xfrm>
              <a:off x="5307360" y="4311923"/>
              <a:ext cx="347663" cy="212725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6" name="Line 52"/>
            <p:cNvSpPr>
              <a:spLocks noChangeShapeType="1"/>
            </p:cNvSpPr>
            <p:nvPr/>
          </p:nvSpPr>
          <p:spPr bwMode="auto">
            <a:xfrm>
              <a:off x="5953473" y="4643710"/>
              <a:ext cx="658812" cy="503238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7" name="Line 53"/>
            <p:cNvSpPr>
              <a:spLocks noChangeShapeType="1"/>
            </p:cNvSpPr>
            <p:nvPr/>
          </p:nvSpPr>
          <p:spPr bwMode="auto">
            <a:xfrm flipH="1">
              <a:off x="5047010" y="4421460"/>
              <a:ext cx="1588" cy="306388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54"/>
            <p:cNvSpPr>
              <a:spLocks/>
            </p:cNvSpPr>
            <p:nvPr/>
          </p:nvSpPr>
          <p:spPr bwMode="auto">
            <a:xfrm>
              <a:off x="7134573" y="5191398"/>
              <a:ext cx="679450" cy="458787"/>
            </a:xfrm>
            <a:custGeom>
              <a:avLst/>
              <a:gdLst>
                <a:gd name="T0" fmla="*/ 0 w 428"/>
                <a:gd name="T1" fmla="*/ 0 h 289"/>
                <a:gd name="T2" fmla="*/ 428 w 428"/>
                <a:gd name="T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8" h="289">
                  <a:moveTo>
                    <a:pt x="0" y="0"/>
                  </a:moveTo>
                  <a:lnTo>
                    <a:pt x="428" y="289"/>
                  </a:lnTo>
                </a:path>
              </a:pathLst>
            </a:cu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9" name="Line 55"/>
            <p:cNvSpPr>
              <a:spLocks noChangeShapeType="1"/>
            </p:cNvSpPr>
            <p:nvPr/>
          </p:nvSpPr>
          <p:spPr bwMode="auto">
            <a:xfrm flipH="1">
              <a:off x="5320060" y="4575448"/>
              <a:ext cx="350838" cy="255587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pSp>
          <p:nvGrpSpPr>
            <p:cNvPr id="30" name="Group 56"/>
            <p:cNvGrpSpPr>
              <a:grpSpLocks/>
            </p:cNvGrpSpPr>
            <p:nvPr/>
          </p:nvGrpSpPr>
          <p:grpSpPr bwMode="auto">
            <a:xfrm>
              <a:off x="4807298" y="4181748"/>
              <a:ext cx="501650" cy="233362"/>
              <a:chOff x="3600" y="219"/>
              <a:chExt cx="360" cy="175"/>
            </a:xfrm>
          </p:grpSpPr>
          <p:sp>
            <p:nvSpPr>
              <p:cNvPr id="120" name="Oval 5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Line 5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Line 5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Rectangle 6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Oval 6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5" name="Group 6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0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Line 6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Line 6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Group 6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7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Line 6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Line 6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1" name="Group 70"/>
            <p:cNvGrpSpPr>
              <a:grpSpLocks/>
            </p:cNvGrpSpPr>
            <p:nvPr/>
          </p:nvGrpSpPr>
          <p:grpSpPr bwMode="auto">
            <a:xfrm>
              <a:off x="4810473" y="4716735"/>
              <a:ext cx="501650" cy="233363"/>
              <a:chOff x="3600" y="219"/>
              <a:chExt cx="360" cy="175"/>
            </a:xfrm>
          </p:grpSpPr>
          <p:sp>
            <p:nvSpPr>
              <p:cNvPr id="107" name="Oval 7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Line 7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Line 7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7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Oval 7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Group 7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Line 7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Line 7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" name="Group 8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Line 8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Line 8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2" name="Group 84"/>
            <p:cNvGrpSpPr>
              <a:grpSpLocks/>
            </p:cNvGrpSpPr>
            <p:nvPr/>
          </p:nvGrpSpPr>
          <p:grpSpPr bwMode="auto">
            <a:xfrm>
              <a:off x="5450235" y="4516710"/>
              <a:ext cx="500063" cy="233363"/>
              <a:chOff x="3600" y="219"/>
              <a:chExt cx="360" cy="175"/>
            </a:xfrm>
          </p:grpSpPr>
          <p:sp>
            <p:nvSpPr>
              <p:cNvPr id="94" name="Oval 8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Line 8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Line 8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8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Oval 8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Group 9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4" name="Line 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Line 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Line 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0" name="Group 9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1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Line 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Line 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3" name="Group 98"/>
            <p:cNvGrpSpPr>
              <a:grpSpLocks/>
            </p:cNvGrpSpPr>
            <p:nvPr/>
          </p:nvGrpSpPr>
          <p:grpSpPr bwMode="auto">
            <a:xfrm>
              <a:off x="6615460" y="5045348"/>
              <a:ext cx="501650" cy="233362"/>
              <a:chOff x="3600" y="219"/>
              <a:chExt cx="360" cy="175"/>
            </a:xfrm>
          </p:grpSpPr>
          <p:sp>
            <p:nvSpPr>
              <p:cNvPr id="81" name="Oval 9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Line 10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Line 10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Rectangle 10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Oval 10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6" name="Group 10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1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Line 10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Line 10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7" name="Group 10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8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Line 11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Line 11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4470748" y="4169048"/>
              <a:ext cx="352425" cy="125412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pSp>
          <p:nvGrpSpPr>
            <p:cNvPr id="35" name="Group 113"/>
            <p:cNvGrpSpPr>
              <a:grpSpLocks/>
            </p:cNvGrpSpPr>
            <p:nvPr/>
          </p:nvGrpSpPr>
          <p:grpSpPr bwMode="auto">
            <a:xfrm>
              <a:off x="3977035" y="4038873"/>
              <a:ext cx="501650" cy="233362"/>
              <a:chOff x="3600" y="219"/>
              <a:chExt cx="360" cy="175"/>
            </a:xfrm>
          </p:grpSpPr>
          <p:sp>
            <p:nvSpPr>
              <p:cNvPr id="68" name="Oval 11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11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Line 11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11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Oval 11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3" name="Group 11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8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Line 1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Line 1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Group 12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5" name="Line 1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Line 1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Line 1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6" name="Group 128"/>
            <p:cNvGrpSpPr>
              <a:grpSpLocks/>
            </p:cNvGrpSpPr>
            <p:nvPr/>
          </p:nvGrpSpPr>
          <p:grpSpPr bwMode="auto">
            <a:xfrm>
              <a:off x="2411760" y="2142486"/>
              <a:ext cx="1800225" cy="1045487"/>
              <a:chOff x="3621" y="3265"/>
              <a:chExt cx="1776" cy="744"/>
            </a:xfrm>
          </p:grpSpPr>
          <p:pic>
            <p:nvPicPr>
              <p:cNvPr id="64" name="Picture 129" descr="reel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1" y="3265"/>
                <a:ext cx="1776" cy="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Freeform 130"/>
              <p:cNvSpPr>
                <a:spLocks/>
              </p:cNvSpPr>
              <p:nvPr/>
            </p:nvSpPr>
            <p:spPr bwMode="auto">
              <a:xfrm>
                <a:off x="3972" y="3288"/>
                <a:ext cx="1401" cy="438"/>
              </a:xfrm>
              <a:custGeom>
                <a:avLst/>
                <a:gdLst>
                  <a:gd name="T0" fmla="*/ 0 w 1401"/>
                  <a:gd name="T1" fmla="*/ 6 h 438"/>
                  <a:gd name="T2" fmla="*/ 27 w 1401"/>
                  <a:gd name="T3" fmla="*/ 384 h 438"/>
                  <a:gd name="T4" fmla="*/ 114 w 1401"/>
                  <a:gd name="T5" fmla="*/ 381 h 438"/>
                  <a:gd name="T6" fmla="*/ 132 w 1401"/>
                  <a:gd name="T7" fmla="*/ 357 h 438"/>
                  <a:gd name="T8" fmla="*/ 210 w 1401"/>
                  <a:gd name="T9" fmla="*/ 402 h 438"/>
                  <a:gd name="T10" fmla="*/ 450 w 1401"/>
                  <a:gd name="T11" fmla="*/ 384 h 438"/>
                  <a:gd name="T12" fmla="*/ 486 w 1401"/>
                  <a:gd name="T13" fmla="*/ 393 h 438"/>
                  <a:gd name="T14" fmla="*/ 690 w 1401"/>
                  <a:gd name="T15" fmla="*/ 417 h 438"/>
                  <a:gd name="T16" fmla="*/ 1074 w 1401"/>
                  <a:gd name="T17" fmla="*/ 438 h 438"/>
                  <a:gd name="T18" fmla="*/ 1401 w 1401"/>
                  <a:gd name="T19" fmla="*/ 420 h 438"/>
                  <a:gd name="T20" fmla="*/ 1392 w 1401"/>
                  <a:gd name="T21" fmla="*/ 165 h 438"/>
                  <a:gd name="T22" fmla="*/ 291 w 1401"/>
                  <a:gd name="T23" fmla="*/ 0 h 438"/>
                  <a:gd name="T24" fmla="*/ 0 w 1401"/>
                  <a:gd name="T25" fmla="*/ 6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1" h="438">
                    <a:moveTo>
                      <a:pt x="0" y="6"/>
                    </a:moveTo>
                    <a:lnTo>
                      <a:pt x="27" y="384"/>
                    </a:lnTo>
                    <a:lnTo>
                      <a:pt x="114" y="381"/>
                    </a:lnTo>
                    <a:lnTo>
                      <a:pt x="132" y="357"/>
                    </a:lnTo>
                    <a:lnTo>
                      <a:pt x="210" y="402"/>
                    </a:lnTo>
                    <a:lnTo>
                      <a:pt x="450" y="384"/>
                    </a:lnTo>
                    <a:lnTo>
                      <a:pt x="486" y="393"/>
                    </a:lnTo>
                    <a:lnTo>
                      <a:pt x="690" y="417"/>
                    </a:lnTo>
                    <a:lnTo>
                      <a:pt x="1074" y="438"/>
                    </a:lnTo>
                    <a:lnTo>
                      <a:pt x="1401" y="420"/>
                    </a:lnTo>
                    <a:lnTo>
                      <a:pt x="1392" y="165"/>
                    </a:lnTo>
                    <a:lnTo>
                      <a:pt x="291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E65C0"/>
              </a:solidFill>
              <a:ln w="9525">
                <a:solidFill>
                  <a:srgbClr val="5E65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 131"/>
              <p:cNvSpPr>
                <a:spLocks/>
              </p:cNvSpPr>
              <p:nvPr/>
            </p:nvSpPr>
            <p:spPr bwMode="auto">
              <a:xfrm>
                <a:off x="4242" y="3858"/>
                <a:ext cx="999" cy="123"/>
              </a:xfrm>
              <a:custGeom>
                <a:avLst/>
                <a:gdLst>
                  <a:gd name="T0" fmla="*/ 0 w 999"/>
                  <a:gd name="T1" fmla="*/ 6 h 123"/>
                  <a:gd name="T2" fmla="*/ 717 w 999"/>
                  <a:gd name="T3" fmla="*/ 12 h 123"/>
                  <a:gd name="T4" fmla="*/ 744 w 999"/>
                  <a:gd name="T5" fmla="*/ 36 h 123"/>
                  <a:gd name="T6" fmla="*/ 801 w 999"/>
                  <a:gd name="T7" fmla="*/ 42 h 123"/>
                  <a:gd name="T8" fmla="*/ 876 w 999"/>
                  <a:gd name="T9" fmla="*/ 6 h 123"/>
                  <a:gd name="T10" fmla="*/ 933 w 999"/>
                  <a:gd name="T11" fmla="*/ 0 h 123"/>
                  <a:gd name="T12" fmla="*/ 981 w 999"/>
                  <a:gd name="T13" fmla="*/ 15 h 123"/>
                  <a:gd name="T14" fmla="*/ 999 w 999"/>
                  <a:gd name="T15" fmla="*/ 51 h 123"/>
                  <a:gd name="T16" fmla="*/ 987 w 999"/>
                  <a:gd name="T17" fmla="*/ 123 h 123"/>
                  <a:gd name="T18" fmla="*/ 18 w 999"/>
                  <a:gd name="T19" fmla="*/ 120 h 123"/>
                  <a:gd name="T20" fmla="*/ 0 w 999"/>
                  <a:gd name="T21" fmla="*/ 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9" h="123">
                    <a:moveTo>
                      <a:pt x="0" y="6"/>
                    </a:moveTo>
                    <a:lnTo>
                      <a:pt x="717" y="12"/>
                    </a:lnTo>
                    <a:lnTo>
                      <a:pt x="744" y="36"/>
                    </a:lnTo>
                    <a:lnTo>
                      <a:pt x="801" y="42"/>
                    </a:lnTo>
                    <a:lnTo>
                      <a:pt x="876" y="6"/>
                    </a:lnTo>
                    <a:lnTo>
                      <a:pt x="933" y="0"/>
                    </a:lnTo>
                    <a:lnTo>
                      <a:pt x="981" y="15"/>
                    </a:lnTo>
                    <a:lnTo>
                      <a:pt x="999" y="51"/>
                    </a:lnTo>
                    <a:lnTo>
                      <a:pt x="987" y="123"/>
                    </a:lnTo>
                    <a:lnTo>
                      <a:pt x="18" y="12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E65C0"/>
              </a:solidFill>
              <a:ln w="9525">
                <a:solidFill>
                  <a:srgbClr val="5E65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7" name="Picture 132" descr="video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3" y="3400"/>
                <a:ext cx="889" cy="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133"/>
            <p:cNvGrpSpPr>
              <a:grpSpLocks/>
            </p:cNvGrpSpPr>
            <p:nvPr/>
          </p:nvGrpSpPr>
          <p:grpSpPr bwMode="auto">
            <a:xfrm>
              <a:off x="8831451" y="4353769"/>
              <a:ext cx="1005047" cy="629666"/>
              <a:chOff x="4367" y="1793"/>
              <a:chExt cx="922" cy="845"/>
            </a:xfrm>
          </p:grpSpPr>
          <p:grpSp>
            <p:nvGrpSpPr>
              <p:cNvPr id="59" name="Group 134"/>
              <p:cNvGrpSpPr>
                <a:grpSpLocks/>
              </p:cNvGrpSpPr>
              <p:nvPr/>
            </p:nvGrpSpPr>
            <p:grpSpPr bwMode="auto">
              <a:xfrm>
                <a:off x="4371" y="1799"/>
                <a:ext cx="918" cy="839"/>
                <a:chOff x="1044" y="2733"/>
                <a:chExt cx="918" cy="839"/>
              </a:xfrm>
            </p:grpSpPr>
            <p:sp>
              <p:nvSpPr>
                <p:cNvPr id="61" name="Rectangle 135"/>
                <p:cNvSpPr>
                  <a:spLocks noChangeArrowheads="1"/>
                </p:cNvSpPr>
                <p:nvPr/>
              </p:nvSpPr>
              <p:spPr bwMode="auto">
                <a:xfrm>
                  <a:off x="1044" y="2733"/>
                  <a:ext cx="918" cy="744"/>
                </a:xfrm>
                <a:prstGeom prst="rect">
                  <a:avLst/>
                </a:prstGeom>
                <a:gradFill rotWithShape="0">
                  <a:gsLst>
                    <a:gs pos="0">
                      <a:srgbClr val="99CCFF">
                        <a:gamma/>
                        <a:shade val="4627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n w="76200">
                  <a:solidFill>
                    <a:srgbClr val="5F5F5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Rectangle 136"/>
                <p:cNvSpPr>
                  <a:spLocks noChangeArrowheads="1"/>
                </p:cNvSpPr>
                <p:nvPr/>
              </p:nvSpPr>
              <p:spPr bwMode="auto">
                <a:xfrm>
                  <a:off x="1314" y="3480"/>
                  <a:ext cx="390" cy="47"/>
                </a:xfrm>
                <a:prstGeom prst="rect">
                  <a:avLst/>
                </a:prstGeom>
                <a:solidFill>
                  <a:srgbClr val="5F5F5F"/>
                </a:solidFill>
                <a:ln w="9525">
                  <a:solidFill>
                    <a:srgbClr val="5F5F5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Rectangle 137"/>
                <p:cNvSpPr>
                  <a:spLocks noChangeArrowheads="1"/>
                </p:cNvSpPr>
                <p:nvPr/>
              </p:nvSpPr>
              <p:spPr bwMode="auto">
                <a:xfrm>
                  <a:off x="1047" y="3522"/>
                  <a:ext cx="903" cy="50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solidFill>
                    <a:srgbClr val="FBFD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0" name="Rectangle 138"/>
              <p:cNvSpPr>
                <a:spLocks noChangeArrowheads="1"/>
              </p:cNvSpPr>
              <p:nvPr/>
            </p:nvSpPr>
            <p:spPr bwMode="auto">
              <a:xfrm>
                <a:off x="4367" y="1793"/>
                <a:ext cx="921" cy="734"/>
              </a:xfrm>
              <a:prstGeom prst="rect">
                <a:avLst/>
              </a:prstGeom>
              <a:noFill/>
              <a:ln w="57150">
                <a:solidFill>
                  <a:srgbClr val="262D4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Freeform 139"/>
            <p:cNvSpPr>
              <a:spLocks/>
            </p:cNvSpPr>
            <p:nvPr/>
          </p:nvSpPr>
          <p:spPr bwMode="auto">
            <a:xfrm>
              <a:off x="3480148" y="3060973"/>
              <a:ext cx="5795962" cy="2573337"/>
            </a:xfrm>
            <a:custGeom>
              <a:avLst/>
              <a:gdLst>
                <a:gd name="T0" fmla="*/ 0 w 3651"/>
                <a:gd name="T1" fmla="*/ 0 h 1621"/>
                <a:gd name="T2" fmla="*/ 1 w 3651"/>
                <a:gd name="T3" fmla="*/ 511 h 1621"/>
                <a:gd name="T4" fmla="*/ 353 w 3651"/>
                <a:gd name="T5" fmla="*/ 665 h 1621"/>
                <a:gd name="T6" fmla="*/ 669 w 3651"/>
                <a:gd name="T7" fmla="*/ 673 h 1621"/>
                <a:gd name="T8" fmla="*/ 977 w 3651"/>
                <a:gd name="T9" fmla="*/ 797 h 1621"/>
                <a:gd name="T10" fmla="*/ 1157 w 3651"/>
                <a:gd name="T11" fmla="*/ 745 h 1621"/>
                <a:gd name="T12" fmla="*/ 1429 w 3651"/>
                <a:gd name="T13" fmla="*/ 909 h 1621"/>
                <a:gd name="T14" fmla="*/ 1569 w 3651"/>
                <a:gd name="T15" fmla="*/ 953 h 1621"/>
                <a:gd name="T16" fmla="*/ 1969 w 3651"/>
                <a:gd name="T17" fmla="*/ 1261 h 1621"/>
                <a:gd name="T18" fmla="*/ 2317 w 3651"/>
                <a:gd name="T19" fmla="*/ 1301 h 1621"/>
                <a:gd name="T20" fmla="*/ 2797 w 3651"/>
                <a:gd name="T21" fmla="*/ 1621 h 1621"/>
                <a:gd name="T22" fmla="*/ 3651 w 3651"/>
                <a:gd name="T23" fmla="*/ 1559 h 1621"/>
                <a:gd name="T24" fmla="*/ 3651 w 3651"/>
                <a:gd name="T25" fmla="*/ 1187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51" h="1621">
                  <a:moveTo>
                    <a:pt x="0" y="0"/>
                  </a:moveTo>
                  <a:lnTo>
                    <a:pt x="1" y="511"/>
                  </a:lnTo>
                  <a:lnTo>
                    <a:pt x="353" y="665"/>
                  </a:lnTo>
                  <a:lnTo>
                    <a:pt x="669" y="673"/>
                  </a:lnTo>
                  <a:lnTo>
                    <a:pt x="977" y="797"/>
                  </a:lnTo>
                  <a:lnTo>
                    <a:pt x="1157" y="745"/>
                  </a:lnTo>
                  <a:lnTo>
                    <a:pt x="1429" y="909"/>
                  </a:lnTo>
                  <a:lnTo>
                    <a:pt x="1569" y="953"/>
                  </a:lnTo>
                  <a:lnTo>
                    <a:pt x="1969" y="1261"/>
                  </a:lnTo>
                  <a:lnTo>
                    <a:pt x="2317" y="1301"/>
                  </a:lnTo>
                  <a:lnTo>
                    <a:pt x="2797" y="1621"/>
                  </a:lnTo>
                  <a:lnTo>
                    <a:pt x="3651" y="1559"/>
                  </a:lnTo>
                  <a:lnTo>
                    <a:pt x="3651" y="1187"/>
                  </a:lnTo>
                </a:path>
              </a:pathLst>
            </a:custGeom>
            <a:noFill/>
            <a:ln w="57150" cmpd="sng">
              <a:solidFill>
                <a:srgbClr val="262D4C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9" name="Object 1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6234821"/>
                </p:ext>
              </p:extLst>
            </p:nvPr>
          </p:nvGraphicFramePr>
          <p:xfrm>
            <a:off x="3110260" y="3191148"/>
            <a:ext cx="519113" cy="803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Clip" r:id="rId7" imgW="857160" imgH="1324080" progId="MS_ClipArt_Gallery.2">
                    <p:embed/>
                  </p:oleObj>
                </mc:Choice>
                <mc:Fallback>
                  <p:oleObj name="Clip" r:id="rId7" imgW="857160" imgH="1324080" progId="MS_ClipArt_Gallery.2">
                    <p:embed/>
                    <p:pic>
                      <p:nvPicPr>
                        <p:cNvPr id="142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0260" y="3191148"/>
                          <a:ext cx="519113" cy="803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0" name="Group 141"/>
            <p:cNvGrpSpPr>
              <a:grpSpLocks/>
            </p:cNvGrpSpPr>
            <p:nvPr/>
          </p:nvGrpSpPr>
          <p:grpSpPr bwMode="auto">
            <a:xfrm>
              <a:off x="6891685" y="5726385"/>
              <a:ext cx="501650" cy="233363"/>
              <a:chOff x="3600" y="219"/>
              <a:chExt cx="360" cy="175"/>
            </a:xfrm>
          </p:grpSpPr>
          <p:sp>
            <p:nvSpPr>
              <p:cNvPr id="46" name="Oval 14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14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14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14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598B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14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598BBD"/>
              </a:solidFill>
              <a:ln w="12700">
                <a:solidFill>
                  <a:srgbClr val="FBFD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BFDFF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1" name="Group 14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6" name="Line 14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Line 14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Line 15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" name="Group 15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3" name="Line 15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Line 15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Line 15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FBFD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BFDFF"/>
                    </a:solidFill>
                    <a:effectLst/>
                    <a:uLnTx/>
                    <a:uFillTx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1" name="Freeform 155"/>
            <p:cNvSpPr>
              <a:spLocks/>
            </p:cNvSpPr>
            <p:nvPr/>
          </p:nvSpPr>
          <p:spPr bwMode="auto">
            <a:xfrm>
              <a:off x="6920260" y="5272360"/>
              <a:ext cx="193675" cy="473075"/>
            </a:xfrm>
            <a:custGeom>
              <a:avLst/>
              <a:gdLst>
                <a:gd name="T0" fmla="*/ 0 w 428"/>
                <a:gd name="T1" fmla="*/ 0 h 289"/>
                <a:gd name="T2" fmla="*/ 428 w 428"/>
                <a:gd name="T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8" h="289">
                  <a:moveTo>
                    <a:pt x="0" y="0"/>
                  </a:moveTo>
                  <a:lnTo>
                    <a:pt x="428" y="289"/>
                  </a:lnTo>
                </a:path>
              </a:pathLst>
            </a:cu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156"/>
            <p:cNvSpPr>
              <a:spLocks/>
            </p:cNvSpPr>
            <p:nvPr/>
          </p:nvSpPr>
          <p:spPr bwMode="auto">
            <a:xfrm flipV="1">
              <a:off x="7391748" y="5745435"/>
              <a:ext cx="379412" cy="93663"/>
            </a:xfrm>
            <a:custGeom>
              <a:avLst/>
              <a:gdLst>
                <a:gd name="T0" fmla="*/ 0 w 428"/>
                <a:gd name="T1" fmla="*/ 0 h 289"/>
                <a:gd name="T2" fmla="*/ 428 w 428"/>
                <a:gd name="T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8" h="289">
                  <a:moveTo>
                    <a:pt x="0" y="0"/>
                  </a:moveTo>
                  <a:lnTo>
                    <a:pt x="428" y="289"/>
                  </a:lnTo>
                </a:path>
              </a:pathLst>
            </a:cu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158"/>
            <p:cNvSpPr>
              <a:spLocks/>
            </p:cNvSpPr>
            <p:nvPr/>
          </p:nvSpPr>
          <p:spPr bwMode="auto">
            <a:xfrm>
              <a:off x="7167910" y="5958160"/>
              <a:ext cx="107950" cy="292100"/>
            </a:xfrm>
            <a:custGeom>
              <a:avLst/>
              <a:gdLst>
                <a:gd name="T0" fmla="*/ 0 w 428"/>
                <a:gd name="T1" fmla="*/ 0 h 289"/>
                <a:gd name="T2" fmla="*/ 428 w 428"/>
                <a:gd name="T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8" h="289">
                  <a:moveTo>
                    <a:pt x="0" y="0"/>
                  </a:moveTo>
                  <a:lnTo>
                    <a:pt x="428" y="289"/>
                  </a:lnTo>
                </a:path>
              </a:pathLst>
            </a:cu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160"/>
            <p:cNvSpPr>
              <a:spLocks/>
            </p:cNvSpPr>
            <p:nvPr/>
          </p:nvSpPr>
          <p:spPr bwMode="auto">
            <a:xfrm flipH="1">
              <a:off x="5123210" y="3853135"/>
              <a:ext cx="415925" cy="349250"/>
            </a:xfrm>
            <a:custGeom>
              <a:avLst/>
              <a:gdLst>
                <a:gd name="T0" fmla="*/ 0 w 428"/>
                <a:gd name="T1" fmla="*/ 0 h 289"/>
                <a:gd name="T2" fmla="*/ 428 w 428"/>
                <a:gd name="T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8" h="289">
                  <a:moveTo>
                    <a:pt x="0" y="0"/>
                  </a:moveTo>
                  <a:lnTo>
                    <a:pt x="428" y="289"/>
                  </a:lnTo>
                </a:path>
              </a:pathLst>
            </a:cu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45" name="Line 162"/>
            <p:cNvSpPr>
              <a:spLocks noChangeShapeType="1"/>
            </p:cNvSpPr>
            <p:nvPr/>
          </p:nvSpPr>
          <p:spPr bwMode="auto">
            <a:xfrm flipH="1">
              <a:off x="9409460" y="5088210"/>
              <a:ext cx="1588" cy="420688"/>
            </a:xfrm>
            <a:prstGeom prst="line">
              <a:avLst/>
            </a:prstGeom>
            <a:noFill/>
            <a:ln w="12700">
              <a:solidFill>
                <a:srgbClr val="FBFD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BFDFF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sp>
        <p:nvSpPr>
          <p:cNvPr id="172" name="矩形 171"/>
          <p:cNvSpPr/>
          <p:nvPr/>
        </p:nvSpPr>
        <p:spPr>
          <a:xfrm>
            <a:off x="194264" y="5286303"/>
            <a:ext cx="4837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2. </a:t>
            </a:r>
            <a:r>
              <a:rPr lang="en-US" altLang="zh-CN" dirty="0">
                <a:solidFill>
                  <a:srgbClr val="FF0000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Internet</a:t>
            </a:r>
            <a:r>
              <a:rPr lang="en-US" altLang="zh-CN" dirty="0">
                <a:solidFill>
                  <a:srgbClr val="333333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 is a best-effort service with no guarantees on delay and loss.</a:t>
            </a:r>
            <a:endParaRPr lang="zh-CN" altLang="en-US" dirty="0">
              <a:solidFill>
                <a:srgbClr val="333333"/>
              </a:solidFill>
              <a:effectLst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5292080" y="3284984"/>
            <a:ext cx="3923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3. How to </a:t>
            </a:r>
            <a:r>
              <a:rPr lang="en-US" altLang="zh-CN">
                <a:solidFill>
                  <a:srgbClr val="333333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improve better </a:t>
            </a:r>
            <a:r>
              <a:rPr lang="en-US" altLang="zh-CN">
                <a:solidFill>
                  <a:srgbClr val="FF0000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quality</a:t>
            </a:r>
            <a:r>
              <a:rPr lang="en-US" altLang="zh-CN" dirty="0">
                <a:solidFill>
                  <a:srgbClr val="333333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? e.g., less stalling. </a:t>
            </a:r>
            <a:endParaRPr lang="zh-CN" altLang="en-US" dirty="0">
              <a:solidFill>
                <a:srgbClr val="333333"/>
              </a:solidFill>
              <a:effectLst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915816" y="2093947"/>
            <a:ext cx="56165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333333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1. Client play out begins before all data has arrived: </a:t>
            </a:r>
            <a:r>
              <a:rPr lang="en-US" altLang="zh-CN" dirty="0">
                <a:solidFill>
                  <a:srgbClr val="FF0000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timing constraint.</a:t>
            </a:r>
          </a:p>
        </p:txBody>
      </p:sp>
    </p:spTree>
    <p:extLst>
      <p:ext uri="{BB962C8B-B14F-4D97-AF65-F5344CB8AC3E}">
        <p14:creationId xmlns:p14="http://schemas.microsoft.com/office/powerpoint/2010/main" val="1138571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4969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1956A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Quality1:  Quality of Service (QoS)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sz="2400" b="1">
                <a:solidFill>
                  <a:srgbClr val="1956A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The overall performance of the network to guarantee delivering predictable results.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sz="2400" b="1">
                <a:solidFill>
                  <a:srgbClr val="1956A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Value of the average service richness estimated by a service/product/content provider.</a:t>
            </a:r>
          </a:p>
          <a:p>
            <a:pPr marL="1249363" lvl="2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</a:pPr>
            <a:r>
              <a:rPr lang="en-US" altLang="zh-CN" sz="24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Quantifiable parameters</a:t>
            </a:r>
            <a:r>
              <a:rPr lang="en-US" altLang="zh-CN" sz="2400" b="1">
                <a:solidFill>
                  <a:srgbClr val="1956A9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: error rates, bit rate, throughput, transmission delay, jitter, etc.</a:t>
            </a:r>
            <a:endParaRPr lang="en-US" altLang="zh-CN" sz="2400" b="1" dirty="0">
              <a:solidFill>
                <a:srgbClr val="1956A9"/>
              </a:solidFill>
              <a:effectLst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90668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Quality2: </a:t>
            </a:r>
            <a:r>
              <a:rPr lang="en-US" altLang="zh-CN" sz="2400" kern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Quality of Experience (QoE) 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kern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degree of richness of the (individual) experience recognizing the central role of the user.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kern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subjective experience of user is quantified by Mean Opinion Score.</a:t>
            </a:r>
            <a:endParaRPr lang="en-US" altLang="zh-CN" kern="0" dirty="0">
              <a:solidFill>
                <a:srgbClr val="1956A9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b="16442"/>
          <a:stretch/>
        </p:blipFill>
        <p:spPr>
          <a:xfrm>
            <a:off x="3203848" y="4312345"/>
            <a:ext cx="2757048" cy="171167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002655" y="6237312"/>
            <a:ext cx="1227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Poor(70)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1212" y="6237312"/>
            <a:ext cx="13372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Good(85)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23588" y="6237312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Bad(60)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8"/>
          <a:stretch/>
        </p:blipFill>
        <p:spPr>
          <a:xfrm>
            <a:off x="6111937" y="4312346"/>
            <a:ext cx="2996567" cy="171167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r="8158" b="7900"/>
          <a:stretch/>
        </p:blipFill>
        <p:spPr>
          <a:xfrm>
            <a:off x="179512" y="4293096"/>
            <a:ext cx="2829056" cy="17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699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t="5383" r="19076" b="16481"/>
          <a:stretch/>
        </p:blipFill>
        <p:spPr>
          <a:xfrm>
            <a:off x="5390013" y="4047390"/>
            <a:ext cx="247725" cy="23812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Internet is a best-effort service.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Network Loss: datagram lost due to network congestion.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router buffer overflow</a:t>
            </a:r>
          </a:p>
        </p:txBody>
      </p:sp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883100" y="3106068"/>
            <a:ext cx="0" cy="2852737"/>
          </a:xfrm>
          <a:prstGeom prst="line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 flipH="1">
            <a:off x="873575" y="5949280"/>
            <a:ext cx="7815263" cy="14288"/>
          </a:xfrm>
          <a:prstGeom prst="line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 type="triangle" w="med" len="med"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551889" y="3209255"/>
            <a:ext cx="16801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333333"/>
                </a:solidFill>
                <a:effectLst/>
                <a:ea typeface="宋体" charset="-122"/>
                <a:cs typeface="Times New Roman" panose="02020603050405020304" pitchFamily="18" charset="0"/>
              </a:rPr>
              <a:t>constant bit rate</a:t>
            </a:r>
            <a:endParaRPr lang="en-US" altLang="zh-CN" sz="1800" dirty="0">
              <a:solidFill>
                <a:srgbClr val="333333"/>
              </a:solidFill>
              <a:effectLst/>
              <a:ea typeface="宋体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ea typeface="宋体" charset="-122"/>
                <a:cs typeface="Times New Roman" panose="02020603050405020304" pitchFamily="18" charset="0"/>
              </a:rPr>
              <a:t>transmission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1264100" y="3436268"/>
            <a:ext cx="2552700" cy="2525712"/>
            <a:chOff x="648" y="1147"/>
            <a:chExt cx="1608" cy="1591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5" name="Group 7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46" name="Group 8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54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8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9" name="Line 1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6" name="Line 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7" name="Line 1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47" name="Group 15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8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2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3" name="Line 1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4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0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1" name="Line 2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36" name="Group 22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40" name="Group 2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Line 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1" name="Group 2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Line 2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37" name="Group 2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38" name="Line 3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0" name="Group 32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21" name="Group 33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29" name="Group 34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Line 3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0" name="Group 37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Line 3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2" name="Group 40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23" name="Group 41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7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Line 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4" name="Group 44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5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Line 4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sp>
        <p:nvSpPr>
          <p:cNvPr id="60" name="Text Box 47"/>
          <p:cNvSpPr txBox="1">
            <a:spLocks noChangeArrowheads="1"/>
          </p:cNvSpPr>
          <p:nvPr/>
        </p:nvSpPr>
        <p:spPr bwMode="auto">
          <a:xfrm rot="-5433387">
            <a:off x="-367850" y="4253831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ea typeface="宋体" charset="-122"/>
                <a:cs typeface="Times New Roman" panose="02020603050405020304" pitchFamily="18" charset="0"/>
              </a:rPr>
              <a:t>Cumulative data</a:t>
            </a:r>
          </a:p>
        </p:txBody>
      </p:sp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8144325" y="5971505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ea typeface="宋体" charset="-122"/>
                <a:cs typeface="Times New Roman" panose="02020603050405020304" pitchFamily="18" charset="0"/>
              </a:rPr>
              <a:t>time</a:t>
            </a:r>
          </a:p>
        </p:txBody>
      </p:sp>
      <p:grpSp>
        <p:nvGrpSpPr>
          <p:cNvPr id="62" name="Group 90"/>
          <p:cNvGrpSpPr>
            <a:grpSpLocks/>
          </p:cNvGrpSpPr>
          <p:nvPr/>
        </p:nvGrpSpPr>
        <p:grpSpPr bwMode="auto">
          <a:xfrm>
            <a:off x="3019875" y="3421980"/>
            <a:ext cx="4960939" cy="3059113"/>
            <a:chOff x="1874" y="1138"/>
            <a:chExt cx="3125" cy="1927"/>
          </a:xfrm>
        </p:grpSpPr>
        <p:grpSp>
          <p:nvGrpSpPr>
            <p:cNvPr id="63" name="Group 91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68" name="Group 92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84" name="Group 93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95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103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107" name="Line 9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8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04" name="Group 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105" name="Line 9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6" name="Line 100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97" name="Group 10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101" name="Line 10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2" name="Line 10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98" name="Group 1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99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0" name="Line 107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ea typeface="宋体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5" name="Group 108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89" name="Group 10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93" name="Line 1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4" name="Line 11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0" name="Group 11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91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2" name="Line 11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86" name="Group 115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87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262D4C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Line 11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262D4C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9" name="Group 118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70" name="Group 119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78" name="Group 120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82" name="Line 1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3" name="Line 12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9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80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1" name="Line 12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71" name="Group 126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72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76" name="Line 1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7" name="Line 1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7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74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5" name="Line 13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宋体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64" name="Text Box 133"/>
            <p:cNvSpPr txBox="1">
              <a:spLocks noChangeArrowheads="1"/>
            </p:cNvSpPr>
            <p:nvPr/>
          </p:nvSpPr>
          <p:spPr bwMode="auto">
            <a:xfrm>
              <a:off x="3917" y="1250"/>
              <a:ext cx="108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rPr>
                <a:t>     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rPr>
                <a:t>constant bit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rPr>
                <a:t>     rate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rPr>
                <a:t>playout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ea typeface="宋体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rPr>
                <a:t> at client</a:t>
              </a:r>
            </a:p>
          </p:txBody>
        </p:sp>
        <p:grpSp>
          <p:nvGrpSpPr>
            <p:cNvPr id="65" name="Group 134"/>
            <p:cNvGrpSpPr>
              <a:grpSpLocks/>
            </p:cNvGrpSpPr>
            <p:nvPr/>
          </p:nvGrpSpPr>
          <p:grpSpPr bwMode="auto">
            <a:xfrm>
              <a:off x="1874" y="2661"/>
              <a:ext cx="1059" cy="404"/>
              <a:chOff x="1874" y="2661"/>
              <a:chExt cx="1059" cy="404"/>
            </a:xfrm>
          </p:grpSpPr>
          <p:sp>
            <p:nvSpPr>
              <p:cNvPr id="66" name="Text Box 135"/>
              <p:cNvSpPr txBox="1">
                <a:spLocks noChangeArrowheads="1"/>
              </p:cNvSpPr>
              <p:nvPr/>
            </p:nvSpPr>
            <p:spPr bwMode="auto">
              <a:xfrm>
                <a:off x="1874" y="2661"/>
                <a:ext cx="1059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ea typeface="宋体" charset="-122"/>
                    <a:cs typeface="Times New Roman" panose="02020603050405020304" pitchFamily="18" charset="0"/>
                  </a:rPr>
                  <a:t>client </a:t>
                </a:r>
                <a:r>
                  <a:rPr kumimoji="0" lang="en-US" altLang="zh-CN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ea typeface="宋体" charset="-122"/>
                    <a:cs typeface="Times New Roman" panose="02020603050405020304" pitchFamily="18" charset="0"/>
                  </a:rPr>
                  <a:t>playout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ea typeface="宋体" charset="-122"/>
                    <a:cs typeface="Times New Roman" panose="02020603050405020304" pitchFamily="18" charset="0"/>
                  </a:rPr>
                  <a:t>delay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Line 136"/>
              <p:cNvSpPr>
                <a:spLocks noChangeShapeType="1"/>
              </p:cNvSpPr>
              <p:nvPr/>
            </p:nvSpPr>
            <p:spPr bwMode="auto">
              <a:xfrm flipV="1">
                <a:off x="1962" y="2888"/>
                <a:ext cx="816" cy="6"/>
              </a:xfrm>
              <a:prstGeom prst="line">
                <a:avLst/>
              </a:prstGeom>
              <a:noFill/>
              <a:ln w="19050">
                <a:solidFill>
                  <a:srgbClr val="262D4C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9" name="Group 137"/>
          <p:cNvGrpSpPr>
            <a:grpSpLocks/>
          </p:cNvGrpSpPr>
          <p:nvPr/>
        </p:nvGrpSpPr>
        <p:grpSpPr bwMode="auto">
          <a:xfrm>
            <a:off x="4183265" y="4831703"/>
            <a:ext cx="523875" cy="895350"/>
            <a:chOff x="2809" y="1872"/>
            <a:chExt cx="330" cy="564"/>
          </a:xfrm>
        </p:grpSpPr>
        <p:sp>
          <p:nvSpPr>
            <p:cNvPr id="110" name="Line 138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effectLst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139"/>
            <p:cNvSpPr txBox="1">
              <a:spLocks noChangeArrowheads="1"/>
            </p:cNvSpPr>
            <p:nvPr/>
          </p:nvSpPr>
          <p:spPr bwMode="auto">
            <a:xfrm rot="16200000">
              <a:off x="2725" y="2012"/>
              <a:ext cx="49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009900"/>
                  </a:solidFill>
                  <a:effectLst/>
                  <a:ea typeface="宋体" charset="-122"/>
                  <a:cs typeface="Times New Roman" panose="02020603050405020304" pitchFamily="18" charset="0"/>
                </a:rPr>
                <a:t>buffered</a:t>
              </a:r>
            </a:p>
            <a:p>
              <a:pPr algn="ctr"/>
              <a:r>
                <a:rPr lang="en-US" altLang="zh-CN" sz="1400">
                  <a:solidFill>
                    <a:srgbClr val="009900"/>
                  </a:solidFill>
                  <a:effectLst/>
                  <a:ea typeface="宋体" charset="-122"/>
                  <a:cs typeface="Times New Roman" panose="02020603050405020304" pitchFamily="18" charset="0"/>
                </a:rPr>
                <a:t>data</a:t>
              </a:r>
              <a:endParaRPr lang="en-US" altLang="zh-CN" sz="1800">
                <a:solidFill>
                  <a:srgbClr val="000000"/>
                </a:solidFill>
                <a:effectLst/>
                <a:ea typeface="宋体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Group 49"/>
          <p:cNvGrpSpPr>
            <a:grpSpLocks/>
          </p:cNvGrpSpPr>
          <p:nvPr/>
        </p:nvGrpSpPr>
        <p:grpSpPr bwMode="auto">
          <a:xfrm>
            <a:off x="2628531" y="3448422"/>
            <a:ext cx="3500438" cy="2520950"/>
            <a:chOff x="1572" y="1156"/>
            <a:chExt cx="2205" cy="1588"/>
          </a:xfrm>
        </p:grpSpPr>
        <p:grpSp>
          <p:nvGrpSpPr>
            <p:cNvPr id="113" name="Group 50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117" name="Group 51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141" name="Line 5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2" name="Line 5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8" name="Group 54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139" name="Line 5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Line 5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9" name="Group 57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133" name="Group 5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13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Line 6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4" name="Group 6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135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6" name="Line 6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0" name="Group 65"/>
              <p:cNvGrpSpPr>
                <a:grpSpLocks/>
              </p:cNvGrpSpPr>
              <p:nvPr/>
            </p:nvGrpSpPr>
            <p:grpSpPr bwMode="auto">
              <a:xfrm>
                <a:off x="2441" y="2021"/>
                <a:ext cx="726" cy="144"/>
                <a:chOff x="672" y="1920"/>
                <a:chExt cx="347" cy="144"/>
              </a:xfrm>
            </p:grpSpPr>
            <p:sp>
              <p:nvSpPr>
                <p:cNvPr id="131" name="Line 66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Line 67"/>
                <p:cNvSpPr>
                  <a:spLocks noChangeShapeType="1"/>
                </p:cNvSpPr>
                <p:nvPr/>
              </p:nvSpPr>
              <p:spPr bwMode="auto">
                <a:xfrm rot="5400000" flipH="1">
                  <a:off x="846" y="1747"/>
                  <a:ext cx="0" cy="34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1" name="Group 77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129" name="Line 78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ea typeface="宋体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2" name="Group 80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123" name="Group 81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127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8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4" name="Group 84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125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Line 8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ea typeface="宋体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114" name="Text Box 87"/>
            <p:cNvSpPr txBox="1">
              <a:spLocks noChangeArrowheads="1"/>
            </p:cNvSpPr>
            <p:nvPr/>
          </p:nvSpPr>
          <p:spPr bwMode="auto">
            <a:xfrm>
              <a:off x="1769" y="1724"/>
              <a:ext cx="601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000000"/>
                  </a:solidFill>
                  <a:effectLst/>
                  <a:ea typeface="宋体" charset="-122"/>
                  <a:cs typeface="Times New Roman" panose="02020603050405020304" pitchFamily="18" charset="0"/>
                </a:rPr>
                <a:t>variable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000000"/>
                  </a:solidFill>
                  <a:effectLst/>
                  <a:ea typeface="宋体" charset="-122"/>
                  <a:cs typeface="Times New Roman" panose="02020603050405020304" pitchFamily="18" charset="0"/>
                </a:rPr>
                <a:t>network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FF0000"/>
                  </a:solidFill>
                  <a:ea typeface="宋体" charset="-122"/>
                  <a:cs typeface="Times New Roman" panose="02020603050405020304" pitchFamily="18" charset="0"/>
                </a:rPr>
                <a:t>Delay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FF0000"/>
                  </a:solidFill>
                  <a:ea typeface="宋体" charset="-122"/>
                  <a:cs typeface="Times New Roman" panose="02020603050405020304" pitchFamily="18" charset="0"/>
                </a:rPr>
                <a:t>(Jitter)</a:t>
              </a:r>
            </a:p>
          </p:txBody>
        </p:sp>
        <p:sp>
          <p:nvSpPr>
            <p:cNvPr id="115" name="Line 88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000000"/>
                </a:solidFill>
                <a:effectLst/>
                <a:ea typeface="宋体"/>
                <a:cs typeface="Times New Roman" panose="02020603050405020304" pitchFamily="18" charset="0"/>
              </a:endParaRPr>
            </a:p>
          </p:txBody>
        </p:sp>
        <p:sp>
          <p:nvSpPr>
            <p:cNvPr id="116" name="Text Box 89"/>
            <p:cNvSpPr txBox="1">
              <a:spLocks noChangeArrowheads="1"/>
            </p:cNvSpPr>
            <p:nvPr/>
          </p:nvSpPr>
          <p:spPr bwMode="auto">
            <a:xfrm>
              <a:off x="2868" y="1196"/>
              <a:ext cx="65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kern="0">
                  <a:solidFill>
                    <a:srgbClr val="000000"/>
                  </a:solidFill>
                  <a:effectLst/>
                  <a:ea typeface="宋体" charset="-122"/>
                  <a:cs typeface="Times New Roman" panose="02020603050405020304" pitchFamily="18" charset="0"/>
                </a:rPr>
                <a:t>client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kern="0">
                  <a:solidFill>
                    <a:srgbClr val="000000"/>
                  </a:solidFill>
                  <a:effectLst/>
                  <a:ea typeface="宋体" charset="-122"/>
                  <a:cs typeface="Times New Roman" panose="02020603050405020304" pitchFamily="18" charset="0"/>
                </a:rPr>
                <a:t>reception</a:t>
              </a:r>
            </a:p>
          </p:txBody>
        </p:sp>
      </p:grpSp>
      <p:sp>
        <p:nvSpPr>
          <p:cNvPr id="143" name="矩形 142"/>
          <p:cNvSpPr/>
          <p:nvPr/>
        </p:nvSpPr>
        <p:spPr>
          <a:xfrm>
            <a:off x="5205690" y="4213508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charset="-122"/>
                <a:cs typeface="Times New Roman" panose="02020603050405020304" pitchFamily="18" charset="0"/>
              </a:rPr>
              <a:t>loss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BFDFF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144" name="Line 114"/>
          <p:cNvSpPr>
            <a:spLocks noChangeShapeType="1"/>
          </p:cNvSpPr>
          <p:nvPr/>
        </p:nvSpPr>
        <p:spPr bwMode="auto">
          <a:xfrm rot="5400000" flipH="1">
            <a:off x="5464885" y="3807482"/>
            <a:ext cx="670" cy="607615"/>
          </a:xfrm>
          <a:prstGeom prst="line">
            <a:avLst/>
          </a:prstGeom>
          <a:noFill/>
          <a:ln w="19050">
            <a:solidFill>
              <a:srgbClr val="262D4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145" name="Line 113"/>
          <p:cNvSpPr>
            <a:spLocks noChangeShapeType="1"/>
          </p:cNvSpPr>
          <p:nvPr/>
        </p:nvSpPr>
        <p:spPr bwMode="auto">
          <a:xfrm>
            <a:off x="5161413" y="4125243"/>
            <a:ext cx="0" cy="678904"/>
          </a:xfrm>
          <a:prstGeom prst="line">
            <a:avLst/>
          </a:prstGeom>
          <a:noFill/>
          <a:ln w="19050">
            <a:solidFill>
              <a:srgbClr val="262D4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宋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0638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Audio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 vibration that propagates as a typically audible mechanical wave of pressure and displacement, through a medium such as air or water.</a:t>
            </a:r>
            <a:endParaRPr lang="en-US" altLang="zh-CN" sz="2000" dirty="0">
              <a:solidFill>
                <a:srgbClr val="1956A9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7" y="4293096"/>
            <a:ext cx="2648817" cy="1469610"/>
          </a:xfrm>
          <a:prstGeom prst="rect">
            <a:avLst/>
          </a:prstGeom>
        </p:spPr>
      </p:pic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3447493" y="3068960"/>
            <a:ext cx="4436875" cy="906140"/>
            <a:chOff x="672" y="816"/>
            <a:chExt cx="3809" cy="1161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816"/>
              <a:ext cx="2928" cy="1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3783" y="1081"/>
              <a:ext cx="698" cy="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  <a:flatTx/>
            </a:bodyPr>
            <a:lstStyle/>
            <a:p>
              <a:pPr algn="l"/>
              <a:r>
                <a:rPr lang="en-GB" altLang="zh-CN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Piano</a:t>
              </a:r>
              <a:endParaRPr lang="en-GB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4644008" y="4587973"/>
            <a:ext cx="4297205" cy="785243"/>
            <a:chOff x="1296" y="1728"/>
            <a:chExt cx="3759" cy="1050"/>
          </a:xfrm>
        </p:grpSpPr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1728"/>
              <a:ext cx="2640" cy="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4041" y="1858"/>
              <a:ext cx="1014" cy="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  <a:flatTx/>
            </a:bodyPr>
            <a:lstStyle/>
            <a:p>
              <a:pPr algn="l"/>
              <a:r>
                <a:rPr lang="en-GB" altLang="zh-CN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Pan flute</a:t>
              </a:r>
              <a:endParaRPr lang="en-GB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21" name="Group 9"/>
          <p:cNvGrpSpPr>
            <a:grpSpLocks/>
          </p:cNvGrpSpPr>
          <p:nvPr/>
        </p:nvGrpSpPr>
        <p:grpSpPr bwMode="auto">
          <a:xfrm>
            <a:off x="3779912" y="5656029"/>
            <a:ext cx="4928669" cy="794633"/>
            <a:chOff x="624" y="2592"/>
            <a:chExt cx="3984" cy="1047"/>
          </a:xfrm>
        </p:grpSpPr>
        <p:pic>
          <p:nvPicPr>
            <p:cNvPr id="2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592"/>
              <a:ext cx="2640" cy="1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624" y="2921"/>
              <a:ext cx="1186" cy="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  <a:flatTx/>
            </a:bodyPr>
            <a:lstStyle/>
            <a:p>
              <a:pPr algn="l"/>
              <a:r>
                <a:rPr lang="en-GB" altLang="zh-CN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charset="-122"/>
                </a:rPr>
                <a:t>Snare drum</a:t>
              </a:r>
              <a:endParaRPr lang="en-GB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31915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t="5383" r="19076" b="16481"/>
          <a:stretch/>
        </p:blipFill>
        <p:spPr>
          <a:xfrm>
            <a:off x="5449816" y="4687689"/>
            <a:ext cx="247725" cy="23812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49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Internet is a best-effort service.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Delay Loss: datagram arrives too late for playout at receiver.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processing, queuing in network; end-system delays</a:t>
            </a:r>
          </a:p>
          <a:p>
            <a:pPr marL="1249363" lvl="2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0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Line 2"/>
          <p:cNvSpPr>
            <a:spLocks noChangeShapeType="1"/>
          </p:cNvSpPr>
          <p:nvPr/>
        </p:nvSpPr>
        <p:spPr bwMode="auto">
          <a:xfrm>
            <a:off x="883100" y="2962052"/>
            <a:ext cx="0" cy="2852737"/>
          </a:xfrm>
          <a:prstGeom prst="line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/>
              <a:cs typeface="+mn-cs"/>
            </a:endParaRPr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 flipH="1">
            <a:off x="873575" y="5805264"/>
            <a:ext cx="7815263" cy="14288"/>
          </a:xfrm>
          <a:prstGeom prst="line">
            <a:avLst/>
          </a:prstGeom>
          <a:noFill/>
          <a:ln w="9525" cap="flat" cmpd="sng" algn="ctr">
            <a:solidFill>
              <a:srgbClr val="212844">
                <a:shade val="95000"/>
                <a:satMod val="105000"/>
              </a:srgbClr>
            </a:solidFill>
            <a:prstDash val="solid"/>
            <a:headEnd type="triangle" w="med" len="med"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/>
              <a:cs typeface="+mn-cs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514925" y="3065239"/>
            <a:ext cx="20256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effectLst/>
                <a:latin typeface="Comic Sans MS" pitchFamily="66" charset="0"/>
                <a:ea typeface="宋体" charset="-122"/>
              </a:rPr>
              <a:t>       </a:t>
            </a:r>
            <a:r>
              <a:rPr lang="en-US" altLang="zh-CN" sz="1800" dirty="0">
                <a:solidFill>
                  <a:srgbClr val="333333"/>
                </a:solidFill>
                <a:effectLst/>
                <a:latin typeface="Comic Sans MS" pitchFamily="66" charset="0"/>
                <a:ea typeface="宋体" charset="-122"/>
              </a:rPr>
              <a:t>constant bit </a:t>
            </a: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Comic Sans MS" pitchFamily="66" charset="0"/>
                <a:ea typeface="宋体" charset="-122"/>
              </a:rPr>
              <a:t>               rate</a:t>
            </a: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Comic Sans MS" pitchFamily="66" charset="0"/>
                <a:ea typeface="宋体" charset="-122"/>
              </a:rPr>
              <a:t>transmission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1264100" y="3292252"/>
            <a:ext cx="2552700" cy="2525712"/>
            <a:chOff x="648" y="1147"/>
            <a:chExt cx="1608" cy="1591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5" name="Group 7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46" name="Group 8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54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8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59" name="Line 1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  <p:grpSp>
                <p:nvGrpSpPr>
                  <p:cNvPr id="55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6" name="Line 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57" name="Line 1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</p:grpSp>
            <p:grpSp>
              <p:nvGrpSpPr>
                <p:cNvPr id="47" name="Group 15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48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2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53" name="Line 1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  <p:grpSp>
                <p:nvGrpSpPr>
                  <p:cNvPr id="4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50" name="Line 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51" name="Line 2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180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</p:grpSp>
          </p:grpSp>
          <p:grpSp>
            <p:nvGrpSpPr>
              <p:cNvPr id="36" name="Group 22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40" name="Group 2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4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45" name="Line 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  <p:grpSp>
              <p:nvGrpSpPr>
                <p:cNvPr id="41" name="Group 2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42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43" name="Line 2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</p:grpSp>
          <p:grpSp>
            <p:nvGrpSpPr>
              <p:cNvPr id="37" name="Group 2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38" name="Line 3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  <p:sp>
              <p:nvSpPr>
                <p:cNvPr id="39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</p:grpSp>
        </p:grpSp>
        <p:grpSp>
          <p:nvGrpSpPr>
            <p:cNvPr id="20" name="Group 32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21" name="Group 33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29" name="Group 34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3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34" name="Line 3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  <p:grpSp>
              <p:nvGrpSpPr>
                <p:cNvPr id="30" name="Group 37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3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32" name="Line 3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</p:grpSp>
          <p:grpSp>
            <p:nvGrpSpPr>
              <p:cNvPr id="22" name="Group 40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23" name="Group 41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7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28" name="Line 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  <p:grpSp>
              <p:nvGrpSpPr>
                <p:cNvPr id="24" name="Group 44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5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26" name="Line 4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80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</p:grpSp>
        </p:grpSp>
      </p:grpSp>
      <p:sp>
        <p:nvSpPr>
          <p:cNvPr id="60" name="Text Box 47"/>
          <p:cNvSpPr txBox="1">
            <a:spLocks noChangeArrowheads="1"/>
          </p:cNvSpPr>
          <p:nvPr/>
        </p:nvSpPr>
        <p:spPr bwMode="auto">
          <a:xfrm rot="-5433387">
            <a:off x="-367850" y="4109815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mic Sans MS" pitchFamily="66" charset="0"/>
                <a:ea typeface="宋体" charset="-122"/>
              </a:rPr>
              <a:t>Cumulative data</a:t>
            </a:r>
          </a:p>
        </p:txBody>
      </p:sp>
      <p:sp>
        <p:nvSpPr>
          <p:cNvPr id="61" name="Text Box 48"/>
          <p:cNvSpPr txBox="1">
            <a:spLocks noChangeArrowheads="1"/>
          </p:cNvSpPr>
          <p:nvPr/>
        </p:nvSpPr>
        <p:spPr bwMode="auto">
          <a:xfrm>
            <a:off x="8144325" y="5827489"/>
            <a:ext cx="658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effectLst/>
                <a:latin typeface="Comic Sans MS" pitchFamily="66" charset="0"/>
                <a:ea typeface="宋体" charset="-122"/>
              </a:rPr>
              <a:t>time</a:t>
            </a:r>
          </a:p>
        </p:txBody>
      </p:sp>
      <p:grpSp>
        <p:nvGrpSpPr>
          <p:cNvPr id="62" name="Group 90"/>
          <p:cNvGrpSpPr>
            <a:grpSpLocks/>
          </p:cNvGrpSpPr>
          <p:nvPr/>
        </p:nvGrpSpPr>
        <p:grpSpPr bwMode="auto">
          <a:xfrm>
            <a:off x="3019875" y="3277964"/>
            <a:ext cx="5268914" cy="3059113"/>
            <a:chOff x="1874" y="1138"/>
            <a:chExt cx="3319" cy="1927"/>
          </a:xfrm>
        </p:grpSpPr>
        <p:grpSp>
          <p:nvGrpSpPr>
            <p:cNvPr id="63" name="Group 91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68" name="Group 92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84" name="Group 93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95" name="Group 94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103" name="Group 9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107" name="Line 9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  <p:sp>
                    <p:nvSpPr>
                      <p:cNvPr id="108" name="Line 97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</p:grpSp>
                <p:grpSp>
                  <p:nvGrpSpPr>
                    <p:cNvPr id="104" name="Group 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105" name="Line 9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  <p:sp>
                    <p:nvSpPr>
                      <p:cNvPr id="106" name="Line 100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</p:grpSp>
              </p:grpSp>
              <p:grpSp>
                <p:nvGrpSpPr>
                  <p:cNvPr id="96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97" name="Group 10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101" name="Line 10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  <p:sp>
                    <p:nvSpPr>
                      <p:cNvPr id="102" name="Line 10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</p:grpSp>
                <p:grpSp>
                  <p:nvGrpSpPr>
                    <p:cNvPr id="98" name="Group 10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99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  <p:sp>
                    <p:nvSpPr>
                      <p:cNvPr id="100" name="Line 107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262D4C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宋体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5" name="Group 108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89" name="Group 10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93" name="Line 1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94" name="Line 11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  <p:grpSp>
                <p:nvGrpSpPr>
                  <p:cNvPr id="90" name="Group 11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91" name="Line 1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92" name="Line 11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</p:grpSp>
            <p:grpSp>
              <p:nvGrpSpPr>
                <p:cNvPr id="86" name="Group 115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87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262D4C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88" name="Line 11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262D4C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</p:grpSp>
          <p:grpSp>
            <p:nvGrpSpPr>
              <p:cNvPr id="69" name="Group 118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70" name="Group 119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78" name="Group 120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82" name="Line 1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83" name="Line 12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  <p:grpSp>
                <p:nvGrpSpPr>
                  <p:cNvPr id="79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80" name="Line 1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81" name="Line 12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</p:grpSp>
            <p:grpSp>
              <p:nvGrpSpPr>
                <p:cNvPr id="71" name="Group 126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72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76" name="Line 1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77" name="Line 1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  <p:grpSp>
                <p:nvGrpSpPr>
                  <p:cNvPr id="7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74" name="Line 1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  <p:sp>
                  <p:nvSpPr>
                    <p:cNvPr id="75" name="Line 132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262D4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宋体"/>
                      </a:endParaRPr>
                    </a:p>
                  </p:txBody>
                </p:sp>
              </p:grpSp>
            </p:grpSp>
          </p:grpSp>
        </p:grpSp>
        <p:sp>
          <p:nvSpPr>
            <p:cNvPr id="64" name="Text Box 133"/>
            <p:cNvSpPr txBox="1">
              <a:spLocks noChangeArrowheads="1"/>
            </p:cNvSpPr>
            <p:nvPr/>
          </p:nvSpPr>
          <p:spPr bwMode="auto">
            <a:xfrm>
              <a:off x="3917" y="1250"/>
              <a:ext cx="127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rPr>
                <a:t>     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rPr>
                <a:t>constant bit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rPr>
                <a:t>     rate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rPr>
                <a:t>playout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mic Sans MS" pitchFamily="66" charset="0"/>
                <a:ea typeface="宋体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rPr>
                <a:t> at client</a:t>
              </a:r>
            </a:p>
          </p:txBody>
        </p:sp>
        <p:grpSp>
          <p:nvGrpSpPr>
            <p:cNvPr id="65" name="Group 134"/>
            <p:cNvGrpSpPr>
              <a:grpSpLocks/>
            </p:cNvGrpSpPr>
            <p:nvPr/>
          </p:nvGrpSpPr>
          <p:grpSpPr bwMode="auto">
            <a:xfrm>
              <a:off x="1874" y="2661"/>
              <a:ext cx="1059" cy="404"/>
              <a:chOff x="1874" y="2661"/>
              <a:chExt cx="1059" cy="404"/>
            </a:xfrm>
          </p:grpSpPr>
          <p:sp>
            <p:nvSpPr>
              <p:cNvPr id="66" name="Text Box 135"/>
              <p:cNvSpPr txBox="1">
                <a:spLocks noChangeArrowheads="1"/>
              </p:cNvSpPr>
              <p:nvPr/>
            </p:nvSpPr>
            <p:spPr bwMode="auto">
              <a:xfrm>
                <a:off x="1874" y="2661"/>
                <a:ext cx="1059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pitchFamily="66" charset="0"/>
                    <a:ea typeface="宋体" charset="-122"/>
                  </a:rPr>
                  <a:t>client </a:t>
                </a:r>
                <a:r>
                  <a:rPr kumimoji="0" lang="en-US" altLang="zh-CN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pitchFamily="66" charset="0"/>
                    <a:ea typeface="宋体" charset="-122"/>
                  </a:rPr>
                  <a:t>playout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pitchFamily="66" charset="0"/>
                    <a:ea typeface="宋体" charset="-122"/>
                  </a:rPr>
                  <a:t>delay</a:t>
                </a:r>
                <a:endPara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 charset="-122"/>
                </a:endParaRPr>
              </a:p>
            </p:txBody>
          </p:sp>
          <p:sp>
            <p:nvSpPr>
              <p:cNvPr id="67" name="Line 136"/>
              <p:cNvSpPr>
                <a:spLocks noChangeShapeType="1"/>
              </p:cNvSpPr>
              <p:nvPr/>
            </p:nvSpPr>
            <p:spPr bwMode="auto">
              <a:xfrm flipV="1">
                <a:off x="1962" y="2888"/>
                <a:ext cx="816" cy="6"/>
              </a:xfrm>
              <a:prstGeom prst="line">
                <a:avLst/>
              </a:prstGeom>
              <a:noFill/>
              <a:ln w="19050">
                <a:solidFill>
                  <a:srgbClr val="262D4C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宋体"/>
                </a:endParaRPr>
              </a:p>
            </p:txBody>
          </p:sp>
        </p:grpSp>
      </p:grpSp>
      <p:grpSp>
        <p:nvGrpSpPr>
          <p:cNvPr id="109" name="Group 137"/>
          <p:cNvGrpSpPr>
            <a:grpSpLocks/>
          </p:cNvGrpSpPr>
          <p:nvPr/>
        </p:nvGrpSpPr>
        <p:grpSpPr bwMode="auto">
          <a:xfrm>
            <a:off x="4184852" y="4687689"/>
            <a:ext cx="517525" cy="957263"/>
            <a:chOff x="2810" y="1872"/>
            <a:chExt cx="326" cy="603"/>
          </a:xfrm>
        </p:grpSpPr>
        <p:sp>
          <p:nvSpPr>
            <p:cNvPr id="110" name="Line 138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00"/>
                </a:solidFill>
                <a:effectLst/>
                <a:latin typeface="Comic Sans MS" pitchFamily="66" charset="0"/>
                <a:ea typeface="宋体"/>
              </a:endParaRPr>
            </a:p>
          </p:txBody>
        </p:sp>
        <p:sp>
          <p:nvSpPr>
            <p:cNvPr id="111" name="Text Box 139"/>
            <p:cNvSpPr txBox="1">
              <a:spLocks noChangeArrowheads="1"/>
            </p:cNvSpPr>
            <p:nvPr/>
          </p:nvSpPr>
          <p:spPr bwMode="auto">
            <a:xfrm rot="-5400000">
              <a:off x="2675" y="2014"/>
              <a:ext cx="59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>
                  <a:solidFill>
                    <a:srgbClr val="009900"/>
                  </a:solidFill>
                  <a:effectLst/>
                  <a:latin typeface="Comic Sans MS" pitchFamily="66" charset="0"/>
                  <a:ea typeface="宋体" charset="-122"/>
                </a:rPr>
                <a:t>buffered</a:t>
              </a:r>
            </a:p>
            <a:p>
              <a:pPr algn="ctr"/>
              <a:r>
                <a:rPr lang="en-US" altLang="zh-CN" sz="1400">
                  <a:solidFill>
                    <a:srgbClr val="009900"/>
                  </a:solidFill>
                  <a:effectLst/>
                  <a:latin typeface="Comic Sans MS" pitchFamily="66" charset="0"/>
                  <a:ea typeface="宋体" charset="-122"/>
                </a:rPr>
                <a:t>data</a:t>
              </a:r>
              <a:endParaRPr lang="en-US" altLang="zh-CN" sz="1800">
                <a:solidFill>
                  <a:srgbClr val="000000"/>
                </a:solidFill>
                <a:effectLst/>
                <a:latin typeface="Comic Sans MS" pitchFamily="66" charset="0"/>
                <a:ea typeface="宋体" charset="-122"/>
              </a:endParaRPr>
            </a:p>
          </p:txBody>
        </p:sp>
      </p:grpSp>
      <p:grpSp>
        <p:nvGrpSpPr>
          <p:cNvPr id="112" name="Group 49"/>
          <p:cNvGrpSpPr>
            <a:grpSpLocks/>
          </p:cNvGrpSpPr>
          <p:nvPr/>
        </p:nvGrpSpPr>
        <p:grpSpPr bwMode="auto">
          <a:xfrm>
            <a:off x="2628531" y="3304406"/>
            <a:ext cx="3500438" cy="2520950"/>
            <a:chOff x="1572" y="1156"/>
            <a:chExt cx="2205" cy="1588"/>
          </a:xfrm>
        </p:grpSpPr>
        <p:grpSp>
          <p:nvGrpSpPr>
            <p:cNvPr id="113" name="Group 50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117" name="Group 51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141" name="Line 5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  <p:sp>
              <p:nvSpPr>
                <p:cNvPr id="142" name="Line 5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</p:grpSp>
          <p:grpSp>
            <p:nvGrpSpPr>
              <p:cNvPr id="118" name="Group 54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139" name="Line 5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  <p:sp>
              <p:nvSpPr>
                <p:cNvPr id="140" name="Line 5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</p:grpSp>
          <p:grpSp>
            <p:nvGrpSpPr>
              <p:cNvPr id="119" name="Group 57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133" name="Group 5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13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138" name="Line 6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  <p:grpSp>
              <p:nvGrpSpPr>
                <p:cNvPr id="134" name="Group 6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135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136" name="Line 6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</p:grpSp>
          <p:grpSp>
            <p:nvGrpSpPr>
              <p:cNvPr id="120" name="Group 65"/>
              <p:cNvGrpSpPr>
                <a:grpSpLocks/>
              </p:cNvGrpSpPr>
              <p:nvPr/>
            </p:nvGrpSpPr>
            <p:grpSpPr bwMode="auto">
              <a:xfrm>
                <a:off x="2440" y="2016"/>
                <a:ext cx="839" cy="149"/>
                <a:chOff x="672" y="1915"/>
                <a:chExt cx="401" cy="149"/>
              </a:xfrm>
            </p:grpSpPr>
            <p:sp>
              <p:nvSpPr>
                <p:cNvPr id="131" name="Line 66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  <p:sp>
              <p:nvSpPr>
                <p:cNvPr id="132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871" y="1717"/>
                  <a:ext cx="4" cy="40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</p:grpSp>
          <p:grpSp>
            <p:nvGrpSpPr>
              <p:cNvPr id="121" name="Group 77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129" name="Line 78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  <p:sp>
              <p:nvSpPr>
                <p:cNvPr id="130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800" kern="0">
                    <a:solidFill>
                      <a:srgbClr val="000000"/>
                    </a:solidFill>
                    <a:effectLst/>
                    <a:latin typeface="Comic Sans MS" pitchFamily="66" charset="0"/>
                    <a:ea typeface="宋体"/>
                  </a:endParaRPr>
                </a:p>
              </p:txBody>
            </p:sp>
          </p:grpSp>
          <p:grpSp>
            <p:nvGrpSpPr>
              <p:cNvPr id="122" name="Group 80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123" name="Group 81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127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128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  <p:grpSp>
              <p:nvGrpSpPr>
                <p:cNvPr id="124" name="Group 84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125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  <p:sp>
                <p:nvSpPr>
                  <p:cNvPr id="126" name="Line 8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800" kern="0">
                      <a:solidFill>
                        <a:srgbClr val="000000"/>
                      </a:solidFill>
                      <a:effectLst/>
                      <a:latin typeface="Comic Sans MS" pitchFamily="66" charset="0"/>
                      <a:ea typeface="宋体"/>
                    </a:endParaRPr>
                  </a:p>
                </p:txBody>
              </p:sp>
            </p:grpSp>
          </p:grpSp>
        </p:grpSp>
        <p:sp>
          <p:nvSpPr>
            <p:cNvPr id="114" name="Text Box 87"/>
            <p:cNvSpPr txBox="1">
              <a:spLocks noChangeArrowheads="1"/>
            </p:cNvSpPr>
            <p:nvPr/>
          </p:nvSpPr>
          <p:spPr bwMode="auto">
            <a:xfrm>
              <a:off x="1737" y="1724"/>
              <a:ext cx="66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000000"/>
                  </a:solidFill>
                  <a:effectLst/>
                  <a:latin typeface="Comic Sans MS" pitchFamily="66" charset="0"/>
                  <a:ea typeface="宋体" charset="-122"/>
                </a:rPr>
                <a:t>variable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000000"/>
                  </a:solidFill>
                  <a:effectLst/>
                  <a:latin typeface="Comic Sans MS" pitchFamily="66" charset="0"/>
                  <a:ea typeface="宋体" charset="-122"/>
                </a:rPr>
                <a:t>network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FF0000"/>
                  </a:solidFill>
                  <a:latin typeface="Comic Sans MS" pitchFamily="66" charset="0"/>
                  <a:ea typeface="宋体" charset="-122"/>
                </a:rPr>
                <a:t>Delay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i="1" kern="0" dirty="0">
                  <a:solidFill>
                    <a:srgbClr val="FF0000"/>
                  </a:solidFill>
                  <a:latin typeface="Comic Sans MS" pitchFamily="66" charset="0"/>
                  <a:ea typeface="宋体" charset="-122"/>
                </a:rPr>
                <a:t>(Jitter)</a:t>
              </a:r>
            </a:p>
          </p:txBody>
        </p:sp>
        <p:sp>
          <p:nvSpPr>
            <p:cNvPr id="115" name="Line 88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rgbClr val="000000"/>
                </a:solidFill>
                <a:effectLst/>
                <a:latin typeface="Comic Sans MS" pitchFamily="66" charset="0"/>
                <a:ea typeface="宋体"/>
              </a:endParaRPr>
            </a:p>
          </p:txBody>
        </p:sp>
        <p:sp>
          <p:nvSpPr>
            <p:cNvPr id="116" name="Text Box 89"/>
            <p:cNvSpPr txBox="1">
              <a:spLocks noChangeArrowheads="1"/>
            </p:cNvSpPr>
            <p:nvPr/>
          </p:nvSpPr>
          <p:spPr bwMode="auto">
            <a:xfrm>
              <a:off x="2773" y="1196"/>
              <a:ext cx="7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kern="0">
                  <a:solidFill>
                    <a:srgbClr val="000000"/>
                  </a:solidFill>
                  <a:effectLst/>
                  <a:latin typeface="Comic Sans MS" pitchFamily="66" charset="0"/>
                  <a:ea typeface="宋体" charset="-122"/>
                </a:rPr>
                <a:t>client</a:t>
              </a: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kern="0">
                  <a:solidFill>
                    <a:srgbClr val="000000"/>
                  </a:solidFill>
                  <a:effectLst/>
                  <a:latin typeface="Comic Sans MS" pitchFamily="66" charset="0"/>
                  <a:ea typeface="宋体" charset="-122"/>
                </a:rPr>
                <a:t>reception</a:t>
              </a:r>
            </a:p>
          </p:txBody>
        </p:sp>
      </p:grpSp>
      <p:sp>
        <p:nvSpPr>
          <p:cNvPr id="143" name="矩形 142"/>
          <p:cNvSpPr/>
          <p:nvPr/>
        </p:nvSpPr>
        <p:spPr>
          <a:xfrm>
            <a:off x="5264894" y="4982452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宋体" charset="-122"/>
              </a:rPr>
              <a:t>loss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144" name="Line 114"/>
          <p:cNvSpPr>
            <a:spLocks noChangeShapeType="1"/>
          </p:cNvSpPr>
          <p:nvPr/>
        </p:nvSpPr>
        <p:spPr bwMode="auto">
          <a:xfrm rot="5400000" flipH="1">
            <a:off x="5660680" y="3859262"/>
            <a:ext cx="670" cy="216024"/>
          </a:xfrm>
          <a:prstGeom prst="line">
            <a:avLst/>
          </a:prstGeom>
          <a:noFill/>
          <a:ln w="19050">
            <a:solidFill>
              <a:srgbClr val="262D4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/>
            </a:endParaRPr>
          </a:p>
        </p:txBody>
      </p:sp>
      <p:sp>
        <p:nvSpPr>
          <p:cNvPr id="145" name="Line 113"/>
          <p:cNvSpPr>
            <a:spLocks noChangeShapeType="1"/>
          </p:cNvSpPr>
          <p:nvPr/>
        </p:nvSpPr>
        <p:spPr bwMode="auto">
          <a:xfrm>
            <a:off x="5553004" y="3981227"/>
            <a:ext cx="0" cy="678904"/>
          </a:xfrm>
          <a:prstGeom prst="line">
            <a:avLst/>
          </a:prstGeom>
          <a:noFill/>
          <a:ln w="19050">
            <a:solidFill>
              <a:srgbClr val="262D4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5161413" y="5936381"/>
            <a:ext cx="2398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Delay Sensitive</a:t>
            </a:r>
            <a:endParaRPr lang="zh-CN" altLang="en-US" dirty="0">
              <a:solidFill>
                <a:srgbClr val="FBFD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Line 67"/>
          <p:cNvSpPr>
            <a:spLocks noChangeShapeType="1"/>
          </p:cNvSpPr>
          <p:nvPr/>
        </p:nvSpPr>
        <p:spPr bwMode="auto">
          <a:xfrm rot="5400000">
            <a:off x="5447646" y="4550879"/>
            <a:ext cx="0" cy="21850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srgbClr val="000000"/>
              </a:solidFill>
              <a:effectLst/>
              <a:latin typeface="Comic Sans MS" pitchFamily="66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9413037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48" name="TextBox 78"/>
          <p:cNvSpPr txBox="1"/>
          <p:nvPr/>
        </p:nvSpPr>
        <p:spPr>
          <a:xfrm>
            <a:off x="825227" y="6237312"/>
            <a:ext cx="7994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Animation borrowed from </a:t>
            </a:r>
            <a:r>
              <a:rPr lang="en-US" sz="1000" dirty="0" err="1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Te</a:t>
            </a:r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-Yuan Huang (SIGCOMM ‘14) http://</a:t>
            </a:r>
            <a:r>
              <a:rPr lang="en-US" sz="1000" dirty="0" err="1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conferences.sigcomm.org</a:t>
            </a:r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000" dirty="0" err="1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sigcomm</a:t>
            </a:r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Arial" panose="020B0604020202020204" pitchFamily="34" charset="0"/>
              </a:rPr>
              <a:t>/2014/doc/slides/38.pdf</a:t>
            </a:r>
          </a:p>
        </p:txBody>
      </p:sp>
      <p:sp>
        <p:nvSpPr>
          <p:cNvPr id="149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19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5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Internet is a best-effort service.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kern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reBuffering---player buffer underflow when the video bitrate exceeds the network capacity.</a:t>
            </a:r>
            <a:endParaRPr lang="en-US" altLang="zh-CN" kern="0" dirty="0">
              <a:solidFill>
                <a:srgbClr val="1956A9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0" name="媒体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520" y="3068960"/>
            <a:ext cx="7596336" cy="26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43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152601"/>
            <a:ext cx="7415808" cy="2300735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-2" y="1123752"/>
            <a:ext cx="9144002" cy="307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Improving Quality</a:t>
            </a:r>
          </a:p>
          <a:p>
            <a:pPr marL="849313" lvl="1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Rate Control---Adaptive Bitrate (ABR)</a:t>
            </a:r>
          </a:p>
          <a:p>
            <a:pPr marL="1249363" lvl="2" indent="-449263" algn="just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To make balance between maximize Video Quality and minimize </a:t>
            </a:r>
            <a:r>
              <a:rPr lang="en-US" altLang="zh-CN" kern="0" dirty="0" err="1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reBuffering</a:t>
            </a: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time</a:t>
            </a:r>
            <a:r>
              <a:rPr lang="zh-CN" altLang="en-US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which is </a:t>
            </a:r>
            <a:r>
              <a:rPr lang="en-US" altLang="zh-CN" b="1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Conflicting</a:t>
            </a: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.</a:t>
            </a:r>
          </a:p>
          <a:p>
            <a:pPr marL="1249363" lvl="2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zh-CN" kern="0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key is to determine the bitrate of video chunks based on the estimated network capacity.</a:t>
            </a:r>
          </a:p>
        </p:txBody>
      </p:sp>
      <p:sp>
        <p:nvSpPr>
          <p:cNvPr id="15" name="矩形 14"/>
          <p:cNvSpPr/>
          <p:nvPr/>
        </p:nvSpPr>
        <p:spPr>
          <a:xfrm>
            <a:off x="2771800" y="4201343"/>
            <a:ext cx="43155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HTTP Adaptive Streaming</a:t>
            </a:r>
            <a:r>
              <a:rPr lang="zh-CN" altLang="en-US" sz="14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4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HAS</a:t>
            </a:r>
            <a:r>
              <a:rPr lang="zh-CN" altLang="en-US" sz="14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40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0040" y="6309320"/>
            <a:ext cx="85324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u="sng" dirty="0">
                <a:solidFill>
                  <a:srgbClr val="0066C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A Survey on Bitrate Adaptation Schemes for Streaming Media over HTTP</a:t>
            </a:r>
            <a:r>
              <a:rPr lang="zh-CN" altLang="en-US" sz="1100" u="sng" dirty="0">
                <a:solidFill>
                  <a:srgbClr val="0066C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1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IEEE Communications Surveys &amp; Tutorials 2016</a:t>
            </a:r>
          </a:p>
        </p:txBody>
      </p:sp>
    </p:spTree>
    <p:extLst>
      <p:ext uri="{BB962C8B-B14F-4D97-AF65-F5344CB8AC3E}">
        <p14:creationId xmlns:p14="http://schemas.microsoft.com/office/powerpoint/2010/main" val="312787495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23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449263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2800"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249363" lvl="2" indent="-449263" algn="just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/>
              <a:t>Improving Quality</a:t>
            </a:r>
          </a:p>
          <a:p>
            <a:pPr lvl="1"/>
            <a:r>
              <a:rPr lang="en-US" altLang="zh-CN"/>
              <a:t>Error Control---Error recovery: the central idea is the sender encodes the message in a redundant way. e.g., Forward Error Correction (FEC)</a:t>
            </a:r>
          </a:p>
          <a:p>
            <a:pPr lvl="1"/>
            <a:endParaRPr lang="en-US" altLang="zh-CN"/>
          </a:p>
          <a:p>
            <a:pPr lvl="2"/>
            <a:endParaRPr lang="en-US" altLang="zh-CN" dirty="0"/>
          </a:p>
        </p:txBody>
      </p:sp>
      <p:pic>
        <p:nvPicPr>
          <p:cNvPr id="14" name="Picture 3" descr="632 Mixed Quality Redundan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5" y="3573016"/>
            <a:ext cx="5404539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3995936" y="3549930"/>
            <a:ext cx="5040560" cy="300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43050" lvl="3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For every group of n chunks create a redundant chunk by exclusive OR-</a:t>
            </a:r>
            <a:r>
              <a:rPr lang="en-US" altLang="zh-CN" sz="1600" dirty="0" err="1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ing</a:t>
            </a:r>
            <a:r>
              <a:rPr lang="en-US" altLang="zh-CN" sz="16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 the n original chunks.</a:t>
            </a:r>
          </a:p>
          <a:p>
            <a:pPr marL="1543050" lvl="3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Send out n+1 chunks, increasing the bandwidth by factor 1/n.</a:t>
            </a:r>
          </a:p>
          <a:p>
            <a:pPr marL="1543050" lvl="3" indent="-28575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Can reconstruct the original n chunks if there is at most 1 lost chunk from the n+1 chunks.</a:t>
            </a:r>
          </a:p>
        </p:txBody>
      </p:sp>
    </p:spTree>
    <p:extLst>
      <p:ext uri="{BB962C8B-B14F-4D97-AF65-F5344CB8AC3E}">
        <p14:creationId xmlns:p14="http://schemas.microsoft.com/office/powerpoint/2010/main" val="57759868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30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449263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2800"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249363" lvl="2" indent="-449263" algn="just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/>
              <a:t>Improving Quality</a:t>
            </a:r>
          </a:p>
          <a:p>
            <a:pPr lvl="1"/>
            <a:r>
              <a:rPr lang="en-US" altLang="zh-CN"/>
              <a:t>Error Control---Error reliance: when the lost is non recoverable, to reconstruct the lost data from data in the previous or neighboring frames. e.g.</a:t>
            </a:r>
            <a:r>
              <a:rPr lang="zh-CN" altLang="en-US"/>
              <a:t>，</a:t>
            </a:r>
            <a:r>
              <a:rPr lang="en-US" altLang="zh-CN"/>
              <a:t>Frame copy.</a:t>
            </a:r>
          </a:p>
          <a:p>
            <a:pPr lvl="2"/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97523"/>
            <a:ext cx="7489373" cy="246803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5220072" y="4491262"/>
            <a:ext cx="1080120" cy="350159"/>
          </a:xfrm>
          <a:prstGeom prst="rect">
            <a:avLst/>
          </a:prstGeom>
          <a:solidFill>
            <a:srgbClr val="333333"/>
          </a:solidFill>
          <a:ln w="9525" cap="flat" cmpd="sng" algn="ctr">
            <a:solidFill>
              <a:srgbClr val="FBFD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5652120" y="5685772"/>
            <a:ext cx="290464" cy="307777"/>
          </a:xfrm>
          <a:prstGeom prst="rect">
            <a:avLst/>
          </a:prstGeom>
          <a:solidFill>
            <a:srgbClr val="FBFD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56366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2" y="1123752"/>
            <a:ext cx="9144002" cy="274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449263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2800"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249363" lvl="2" indent="-449263" algn="just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FF0000"/>
                </a:solidFill>
              </a:rPr>
              <a:t>Challenge in mobile environment</a:t>
            </a:r>
          </a:p>
          <a:p>
            <a:pPr marL="85725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b="1">
                <a:solidFill>
                  <a:srgbClr val="FF0000"/>
                </a:solidFill>
              </a:rPr>
              <a:t>Rule based algorithms</a:t>
            </a:r>
          </a:p>
          <a:p>
            <a:pPr lvl="2">
              <a:lnSpc>
                <a:spcPct val="120000"/>
              </a:lnSpc>
            </a:pPr>
            <a:r>
              <a:rPr lang="en-US" altLang="zh-CN"/>
              <a:t>Simplified or inaccurate models of the deployment environment.</a:t>
            </a:r>
          </a:p>
          <a:p>
            <a:pPr lvl="2">
              <a:lnSpc>
                <a:spcPct val="120000"/>
              </a:lnSpc>
            </a:pPr>
            <a:r>
              <a:rPr lang="en-US" altLang="zh-CN"/>
              <a:t>Fail to achieve optimal performance across a broad set of network conditions.</a:t>
            </a:r>
            <a:endParaRPr lang="en-US" altLang="zh-CN" dirty="0"/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4"/>
          <a:stretch/>
        </p:blipFill>
        <p:spPr>
          <a:xfrm>
            <a:off x="531568" y="3871219"/>
            <a:ext cx="3168352" cy="24404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4" y="5286120"/>
            <a:ext cx="1368034" cy="10255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60" y="4061894"/>
            <a:ext cx="1349861" cy="10134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45" y="5286030"/>
            <a:ext cx="1368152" cy="1025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20" y="4074244"/>
            <a:ext cx="1333411" cy="10010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060" y="4061894"/>
            <a:ext cx="1351008" cy="101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440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4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1123751"/>
            <a:ext cx="9144000" cy="197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449263" indent="-449263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2800"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57250" lvl="1" indent="-457200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+mj-lt"/>
              <a:buAutoNum type="arabicPeriod"/>
              <a:defRPr b="1" kern="0">
                <a:solidFill>
                  <a:srgbClr val="FF0000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249363" lvl="2" indent="-449263" algn="just" eaLnBrk="1" hangingPunct="1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n"/>
              <a:defRPr kern="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/>
              <a:t>Challenge in mobile environment</a:t>
            </a:r>
          </a:p>
          <a:p>
            <a:pPr lvl="1"/>
            <a:r>
              <a:rPr lang="en-US" altLang="zh-CN">
                <a:solidFill>
                  <a:srgbClr val="1956A9"/>
                </a:solidFill>
              </a:rPr>
              <a:t>Rule </a:t>
            </a:r>
            <a:r>
              <a:rPr lang="en-US" altLang="zh-CN" dirty="0">
                <a:solidFill>
                  <a:srgbClr val="1956A9"/>
                </a:solidFill>
              </a:rPr>
              <a:t>based algorithms</a:t>
            </a:r>
          </a:p>
          <a:p>
            <a:pPr lvl="1"/>
            <a:r>
              <a:rPr lang="en-US" altLang="zh-CN" dirty="0"/>
              <a:t>Reinforcement Learning</a:t>
            </a:r>
            <a:r>
              <a:rPr lang="zh-CN" altLang="en-US" dirty="0"/>
              <a:t>（</a:t>
            </a:r>
            <a:r>
              <a:rPr lang="en-US" altLang="zh-CN" dirty="0"/>
              <a:t> RL </a:t>
            </a:r>
            <a:r>
              <a:rPr lang="zh-CN" altLang="en-US" dirty="0"/>
              <a:t>）</a:t>
            </a:r>
            <a:r>
              <a:rPr lang="en-US" altLang="zh-CN" dirty="0"/>
              <a:t>based algorithms</a:t>
            </a:r>
          </a:p>
          <a:p>
            <a:pPr lvl="2"/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52" y="3501008"/>
            <a:ext cx="3885428" cy="161181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7296" y="5890552"/>
            <a:ext cx="8209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solidFill>
                  <a:srgbClr val="6795B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Neural Adaptive Video Streaming with </a:t>
            </a:r>
            <a:r>
              <a:rPr lang="en-US" altLang="zh-CN" sz="1600" u="sng" dirty="0" err="1">
                <a:solidFill>
                  <a:srgbClr val="6795B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Pensieve</a:t>
            </a:r>
            <a:r>
              <a:rPr lang="en-US" altLang="zh-CN" sz="160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SIGCOMM 2017</a:t>
            </a:r>
            <a:endParaRPr lang="zh-CN" altLang="en-US" sz="1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4" y="3095360"/>
            <a:ext cx="2776534" cy="2112005"/>
          </a:xfrm>
          <a:prstGeom prst="rect">
            <a:avLst/>
          </a:prstGeom>
        </p:spPr>
      </p:pic>
      <p:sp>
        <p:nvSpPr>
          <p:cNvPr id="16" name="虚尾箭头 15"/>
          <p:cNvSpPr/>
          <p:nvPr/>
        </p:nvSpPr>
        <p:spPr>
          <a:xfrm>
            <a:off x="3700076" y="4155958"/>
            <a:ext cx="439876" cy="301910"/>
          </a:xfrm>
          <a:prstGeom prst="stripedRightArrow">
            <a:avLst>
              <a:gd name="adj1" fmla="val 50000"/>
              <a:gd name="adj2" fmla="val 5646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28903" y="3704667"/>
            <a:ext cx="1243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QoE </a:t>
            </a:r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as reward</a:t>
            </a:r>
            <a:endParaRPr lang="zh-CN" altLang="en-US" sz="120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43808" y="4617294"/>
            <a:ext cx="2304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bitrate</a:t>
            </a:r>
            <a:r>
              <a:rPr lang="zh-CN" altLang="en-US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history</a:t>
            </a:r>
            <a:r>
              <a:rPr lang="zh-CN" altLang="en-US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），</a:t>
            </a:r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 buffer</a:t>
            </a:r>
            <a:r>
              <a:rPr lang="zh-CN" altLang="en-US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 bandwidth as environment</a:t>
            </a:r>
            <a:endParaRPr lang="zh-CN" altLang="en-US" sz="120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3095360"/>
            <a:ext cx="1991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Bitrate</a:t>
            </a:r>
            <a:r>
              <a:rPr lang="zh-CN" altLang="en-US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next</a:t>
            </a:r>
            <a:r>
              <a:rPr lang="zh-CN" altLang="en-US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2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as action</a:t>
            </a:r>
            <a:endParaRPr lang="zh-CN" altLang="en-US" sz="120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42286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7243" y="1508728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Classes of Classical Multimedia System:</a:t>
            </a:r>
          </a:p>
          <a:p>
            <a:pPr marL="914400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+mj-lt"/>
              <a:buAutoNum type="arabicPeriod"/>
            </a:pPr>
            <a:r>
              <a:rPr lang="en-US" altLang="zh-CN" sz="280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Streaming stored audio and video</a:t>
            </a:r>
          </a:p>
          <a:p>
            <a:pPr marL="914400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+mj-lt"/>
              <a:buAutoNum type="arabicPeriod"/>
            </a:pPr>
            <a:r>
              <a:rPr lang="en-US" altLang="zh-CN" sz="280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Streaming live audio and video</a:t>
            </a:r>
          </a:p>
          <a:p>
            <a:pPr marL="914400" lvl="1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+mj-lt"/>
              <a:buAutoNum type="arabicPeriod"/>
            </a:pPr>
            <a:r>
              <a:rPr lang="en-US" altLang="zh-CN" sz="280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Real-time interactive audio and video</a:t>
            </a:r>
          </a:p>
        </p:txBody>
      </p:sp>
    </p:spTree>
    <p:extLst>
      <p:ext uri="{BB962C8B-B14F-4D97-AF65-F5344CB8AC3E}">
        <p14:creationId xmlns:p14="http://schemas.microsoft.com/office/powerpoint/2010/main" val="306701418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+mj-lt"/>
              <a:buAutoNum type="arabicPeriod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Streaming stored audio and video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multimedia content has been prerecorded and stored on a server.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User may pause, rewind, forward, etc.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requests are asynchronous for the same video.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9" y="4608909"/>
            <a:ext cx="2303950" cy="1616203"/>
          </a:xfrm>
          <a:prstGeom prst="rect">
            <a:avLst/>
          </a:prstGeom>
        </p:spPr>
      </p:pic>
      <p:pic>
        <p:nvPicPr>
          <p:cNvPr id="14" name="Picture 2" descr="C:\Users\Mr.du\Desktop\80bedf20aac6497e8bdfe0eefbeb69b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33" y="4581128"/>
            <a:ext cx="2129807" cy="16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653136"/>
            <a:ext cx="2418000" cy="149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414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34573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+mj-lt"/>
              <a:buAutoNum type="arabicPeriod" startAt="2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Streaming Live Audio and Video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Similar to traditional broadcast TV/radio, the multimedia content  is real-time.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The interactions between users are text-based.</a:t>
            </a:r>
          </a:p>
          <a:p>
            <a:pPr marL="849313" lvl="1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For the same program source, delay is inevitable at different user end.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22" y="4872046"/>
            <a:ext cx="2318802" cy="1437274"/>
          </a:xfrm>
          <a:prstGeom prst="rect">
            <a:avLst/>
          </a:prstGeom>
        </p:spPr>
      </p:pic>
      <p:pic>
        <p:nvPicPr>
          <p:cNvPr id="14" name="Picture 2" descr="C:\Users\Mr.du\Desktop\3_141219112818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58" y="4872046"/>
            <a:ext cx="1437274" cy="14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0786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12971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Analog signal</a:t>
            </a: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: Sight and sound we perceive in our natural world are continuous.</a:t>
            </a:r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/>
          <a:stretch/>
        </p:blipFill>
        <p:spPr>
          <a:xfrm>
            <a:off x="1825104" y="2420888"/>
            <a:ext cx="5267176" cy="365632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95536" y="6093296"/>
            <a:ext cx="8640960" cy="50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Continuous and infinite number of points between any two points.</a:t>
            </a:r>
          </a:p>
        </p:txBody>
      </p:sp>
    </p:spTree>
    <p:extLst>
      <p:ext uri="{BB962C8B-B14F-4D97-AF65-F5344CB8AC3E}">
        <p14:creationId xmlns:p14="http://schemas.microsoft.com/office/powerpoint/2010/main" val="230390436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1520" y="1123751"/>
            <a:ext cx="8568630" cy="288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51435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+mj-lt"/>
              <a:buAutoNum type="arabicPeriod" startAt="2"/>
              <a:defRPr sz="2800"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l"/>
              <a:defRPr>
                <a:solidFill>
                  <a:srgbClr val="1956A9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Real-Time Interactive Audio and Video</a:t>
            </a:r>
          </a:p>
          <a:p>
            <a:pPr lvl="1"/>
            <a:r>
              <a:rPr lang="en-US" altLang="zh-CN" dirty="0"/>
              <a:t>There is more than one real time multimedia sources during interactions.</a:t>
            </a:r>
          </a:p>
          <a:p>
            <a:pPr lvl="1"/>
            <a:r>
              <a:rPr lang="en-US" altLang="zh-CN" dirty="0"/>
              <a:t>The participant is both sender and receiver.</a:t>
            </a:r>
          </a:p>
          <a:p>
            <a:pPr lvl="1"/>
            <a:r>
              <a:rPr lang="en-US" altLang="zh-CN" dirty="0"/>
              <a:t>Different media sources must be played simultaneously.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1" b="22335"/>
          <a:stretch/>
        </p:blipFill>
        <p:spPr>
          <a:xfrm>
            <a:off x="970354" y="4427820"/>
            <a:ext cx="2192660" cy="13716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98346" y="6011996"/>
            <a:ext cx="237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Video Conferencing</a:t>
            </a:r>
          </a:p>
        </p:txBody>
      </p:sp>
      <p:pic>
        <p:nvPicPr>
          <p:cNvPr id="15" name="Picture 4" descr="C:\Users\Mr.du\Desktop\58PIC6q58PICxH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08" y="4464567"/>
            <a:ext cx="2086744" cy="163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797152"/>
            <a:ext cx="1959948" cy="121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979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51520" y="1058469"/>
            <a:ext cx="8892480" cy="7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SkyClass</a:t>
            </a:r>
            <a:r>
              <a:rPr lang="en-US" altLang="zh-CN" sz="2800" ker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-a live multimedia e-Learning 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platform</a:t>
            </a:r>
          </a:p>
        </p:txBody>
      </p:sp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1403648" y="1779542"/>
          <a:ext cx="5904656" cy="4155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Visio" r:id="rId5" imgW="9150570" imgH="6441236" progId="Visio.Drawing.11">
                  <p:embed/>
                </p:oleObj>
              </mc:Choice>
              <mc:Fallback>
                <p:oleObj name="Visio" r:id="rId5" imgW="9150570" imgH="6441236" progId="Visio.Drawing.11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779542"/>
                        <a:ext cx="5904656" cy="4155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320594" y="6021288"/>
            <a:ext cx="7705352" cy="461665"/>
          </a:xfrm>
          <a:prstGeom prst="rect">
            <a:avLst/>
          </a:prstGeom>
          <a:gradFill rotWithShape="1">
            <a:gsLst>
              <a:gs pos="0">
                <a:srgbClr val="B6B8DC">
                  <a:tint val="50000"/>
                  <a:satMod val="300000"/>
                </a:srgbClr>
              </a:gs>
              <a:gs pos="35000">
                <a:srgbClr val="B6B8DC">
                  <a:tint val="37000"/>
                  <a:satMod val="300000"/>
                </a:srgbClr>
              </a:gs>
              <a:gs pos="100000">
                <a:srgbClr val="B6B8DC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6B8DC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Anytime,  Anywhere,  Anybody,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宋体"/>
                <a:cs typeface="+mn-cs"/>
              </a:rPr>
              <a:t>Anydevice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24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89108"/>
            <a:ext cx="3150096" cy="207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32724"/>
            <a:ext cx="2959398" cy="2134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52" y="1772816"/>
            <a:ext cx="3150096" cy="23625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86" y="1772816"/>
            <a:ext cx="3089274" cy="2423798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51520" y="1058469"/>
            <a:ext cx="8892480" cy="7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SkyClass</a:t>
            </a:r>
            <a:r>
              <a:rPr lang="en-US" altLang="zh-CN" sz="2800" ker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-a live multimedia e-Learning </a:t>
            </a: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404330785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5528" y="4653136"/>
            <a:ext cx="3528889" cy="864096"/>
          </a:xfrm>
          <a:prstGeom prst="rect">
            <a:avLst/>
          </a:prstGeom>
          <a:solidFill>
            <a:srgbClr val="B6B8DC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High Speed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Transmission Network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94721" y="3500511"/>
            <a:ext cx="3559696" cy="864096"/>
          </a:xfrm>
          <a:prstGeom prst="rect">
            <a:avLst/>
          </a:prstGeom>
          <a:solidFill>
            <a:srgbClr val="B6B8DC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Efficient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Encoder/Decoder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661" y="2354198"/>
            <a:ext cx="3559696" cy="864096"/>
          </a:xfrm>
          <a:prstGeom prst="rect">
            <a:avLst/>
          </a:prstGeom>
          <a:solidFill>
            <a:srgbClr val="B6B8DC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Hardware Support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334735" y="4653136"/>
            <a:ext cx="3539902" cy="86409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Closer Collaboration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5314941" y="3495193"/>
            <a:ext cx="3559696" cy="86409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More Immersive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5309881" y="2348880"/>
            <a:ext cx="3559696" cy="86409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Higher Resolution</a:t>
            </a:r>
          </a:p>
        </p:txBody>
      </p:sp>
      <p:sp>
        <p:nvSpPr>
          <p:cNvPr id="18" name="右箭头 17"/>
          <p:cNvSpPr/>
          <p:nvPr/>
        </p:nvSpPr>
        <p:spPr bwMode="auto">
          <a:xfrm>
            <a:off x="4229624" y="3573016"/>
            <a:ext cx="720080" cy="683644"/>
          </a:xfrm>
          <a:prstGeom prst="rightArrow">
            <a:avLst/>
          </a:prstGeom>
          <a:solidFill>
            <a:srgbClr val="B6B8DC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BFDFF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15379" y="1319800"/>
            <a:ext cx="8568630" cy="83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Advanced Multimedia </a:t>
            </a: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Applications:</a:t>
            </a:r>
            <a:endParaRPr lang="en-US" altLang="zh-CN" sz="28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8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66586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51520" y="1123752"/>
            <a:ext cx="8568630" cy="122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Advanced Multimedia Applications: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Higher resolution---</a:t>
            </a:r>
            <a:r>
              <a:rPr lang="en-US" altLang="zh-CN" sz="2400" b="1" kern="0" dirty="0"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8K over 5G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400" kern="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800" kern="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800" kern="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1702086" cy="151072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267744" y="2554491"/>
            <a:ext cx="4968552" cy="1015663"/>
          </a:xfrm>
          <a:prstGeom prst="rect">
            <a:avLst/>
          </a:prstGeom>
          <a:solidFill>
            <a:srgbClr val="D6D8DA"/>
          </a:solidFill>
          <a:ln w="25400" cap="flat" cmpd="sng" algn="ctr">
            <a:solidFill>
              <a:srgbClr val="D6D8DA">
                <a:shade val="50000"/>
              </a:srgbClr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Source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7680 x 4320 x 15 bit/pixel x 60fps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29.86 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Gbps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1885504" cy="141412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267744" y="4005064"/>
            <a:ext cx="4968552" cy="1015663"/>
          </a:xfrm>
          <a:prstGeom prst="rect">
            <a:avLst/>
          </a:prstGeom>
          <a:solidFill>
            <a:srgbClr val="BEDCD5"/>
          </a:solidFill>
          <a:ln w="25400" cap="flat" cmpd="sng" algn="ctr">
            <a:solidFill>
              <a:srgbClr val="BEDCD5">
                <a:shade val="50000"/>
              </a:srgbClr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Encoder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H.265 Main 10 Profile Level 6.1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85 Mbps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445224"/>
            <a:ext cx="1616437" cy="101027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763688" y="5445224"/>
            <a:ext cx="2736304" cy="1015663"/>
          </a:xfrm>
          <a:prstGeom prst="rect">
            <a:avLst/>
          </a:prstGeom>
          <a:solidFill>
            <a:srgbClr val="BEDCD5"/>
          </a:solidFill>
          <a:ln w="25400" cap="flat" cmpd="sng" algn="ctr">
            <a:solidFill>
              <a:srgbClr val="BEDCD5">
                <a:shade val="50000"/>
              </a:srgbClr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Delivery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Downlink bandwidth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400 Mbps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32040" y="5445224"/>
            <a:ext cx="2696557" cy="1015663"/>
          </a:xfrm>
          <a:prstGeom prst="rect">
            <a:avLst/>
          </a:prstGeom>
          <a:solidFill>
            <a:srgbClr val="BEDCD5"/>
          </a:solidFill>
          <a:ln w="25400" cap="flat" cmpd="sng" algn="ctr">
            <a:solidFill>
              <a:srgbClr val="BEDCD5">
                <a:shade val="50000"/>
              </a:srgbClr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Decoder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Hardware support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微软雅黑" pitchFamily="34" charset="-122"/>
                <a:cs typeface="Times New Roman" panose="02020603050405020304" pitchFamily="18" charset="0"/>
              </a:rPr>
              <a:t>e.g. GTX 1080ti 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03" y="5493860"/>
            <a:ext cx="1034693" cy="9616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rot="3734489">
            <a:off x="6671597" y="3378086"/>
            <a:ext cx="2924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effectLst/>
                <a:ea typeface="微软雅黑" pitchFamily="34" charset="-122"/>
                <a:cs typeface="Times New Roman" panose="02020603050405020304" pitchFamily="18" charset="0"/>
              </a:rPr>
              <a:t>Systematic support</a:t>
            </a:r>
          </a:p>
        </p:txBody>
      </p:sp>
    </p:spTree>
    <p:extLst>
      <p:ext uri="{BB962C8B-B14F-4D97-AF65-F5344CB8AC3E}">
        <p14:creationId xmlns:p14="http://schemas.microsoft.com/office/powerpoint/2010/main" val="233902682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84051" y="1099848"/>
            <a:ext cx="8568630" cy="12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2800" kern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kern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Advanced Multimedia Applications:</a:t>
            </a:r>
          </a:p>
          <a:p>
            <a:pPr lvl="1"/>
            <a:r>
              <a:rPr lang="en-US" altLang="zh-CN" dirty="0"/>
              <a:t>More immersive --- </a:t>
            </a:r>
            <a:r>
              <a:rPr lang="en-US" altLang="zh-CN" sz="2800" dirty="0">
                <a:solidFill>
                  <a:srgbClr val="FF0000"/>
                </a:solidFill>
              </a:rPr>
              <a:t>360° full view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6" y="2348880"/>
            <a:ext cx="8292806" cy="422190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899592" y="2996952"/>
            <a:ext cx="3240360" cy="50405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Field of View (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FoV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)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 limited.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419873" y="4207803"/>
            <a:ext cx="3996283" cy="50405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How to efficiently deliver a 360° video?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185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6519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of Multimedia System</a:t>
            </a:r>
          </a:p>
          <a:p>
            <a:endParaRPr lang="en-US" altLang="zh-CN" sz="3600" dirty="0">
              <a:solidFill>
                <a:srgbClr val="1557A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noProof="0" dirty="0">
                <a:solidFill>
                  <a:prstClr val="white"/>
                </a:solidFill>
                <a:effectLst/>
                <a:latin typeface="Broadway" panose="04040905080B02020502" pitchFamily="82" charset="0"/>
                <a:ea typeface="黑体"/>
              </a:rPr>
              <a:t>5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20888"/>
            <a:ext cx="8328857" cy="41764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1475656" y="5949280"/>
            <a:ext cx="2016720" cy="50405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Higher Resolution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12160" y="5949280"/>
            <a:ext cx="2017117" cy="504056"/>
          </a:xfrm>
          <a:prstGeom prst="rect">
            <a:avLst/>
          </a:prstGeom>
          <a:solidFill>
            <a:srgbClr val="BEDCD5"/>
          </a:solidFill>
          <a:ln w="38100" cap="flat" cmpd="sng" algn="ctr">
            <a:solidFill>
              <a:srgbClr val="FBFD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Lower Resolution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67744" y="2629361"/>
            <a:ext cx="4968552" cy="400110"/>
          </a:xfrm>
          <a:prstGeom prst="rect">
            <a:avLst/>
          </a:prstGeom>
          <a:solidFill>
            <a:srgbClr val="D6D8DA"/>
          </a:solidFill>
          <a:ln w="25400" cap="flat" cmpd="sng" algn="ctr">
            <a:solidFill>
              <a:srgbClr val="D6D8DA">
                <a:shade val="50000"/>
              </a:srgbClr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Adaptive Bitrate (ABR)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12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sz="2800" kern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1pPr>
            <a:lvl2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  <a:defRPr kern="0">
                <a:solidFill>
                  <a:srgbClr val="0000FF"/>
                </a:solidFill>
                <a:effectLst/>
                <a:ea typeface="微软雅黑" pitchFamily="34" charset="-122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/>
              <a:t>Advanced Multimedia Applications:</a:t>
            </a:r>
          </a:p>
          <a:p>
            <a:pPr lvl="1"/>
            <a:r>
              <a:rPr lang="en-US" altLang="zh-CN" dirty="0"/>
              <a:t>More immersive --- </a:t>
            </a:r>
            <a:r>
              <a:rPr lang="en-US" altLang="zh-CN" sz="2800" dirty="0">
                <a:solidFill>
                  <a:srgbClr val="FF0000"/>
                </a:solidFill>
              </a:rPr>
              <a:t>360° full view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10318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85804" y="1242728"/>
            <a:ext cx="8568630" cy="49225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Issue: </a:t>
            </a: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natural medias are analog continuous signals, however, computers handle discrete digital data only, therefore, how to realize analog-to-digital conversion is a fundamental issue to represent multimedia information on computer.</a:t>
            </a:r>
          </a:p>
          <a:p>
            <a:pPr marL="449263" indent="-44926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Method: </a:t>
            </a:r>
            <a:r>
              <a:rPr lang="en-US" altLang="zh-CN" dirty="0">
                <a:solidFill>
                  <a:srgbClr val="1956A9"/>
                </a:solidFill>
                <a:effectLst/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Sampling and Quantization.</a:t>
            </a:r>
          </a:p>
        </p:txBody>
      </p:sp>
    </p:spTree>
    <p:extLst>
      <p:ext uri="{BB962C8B-B14F-4D97-AF65-F5344CB8AC3E}">
        <p14:creationId xmlns:p14="http://schemas.microsoft.com/office/powerpoint/2010/main" val="41951831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6409"/>
          <a:stretch/>
        </p:blipFill>
        <p:spPr>
          <a:xfrm>
            <a:off x="179512" y="1484784"/>
            <a:ext cx="4887819" cy="482453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5171355" y="1340768"/>
            <a:ext cx="3888432" cy="180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</a:pPr>
            <a:r>
              <a:rPr lang="en-US" altLang="zh-CN" sz="2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Step1. Sampling:</a:t>
            </a:r>
          </a:p>
          <a:p>
            <a:pPr marL="0" lvl="1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</a:pPr>
            <a:r>
              <a:rPr lang="en-US" altLang="zh-CN" sz="2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Obtain the corresponding amplitude value in fixed sampling time interval.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</a:pP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174727" y="3926077"/>
            <a:ext cx="3888432" cy="216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None/>
              <a:defRPr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0" lvl="1" indent="0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SzPct val="70000"/>
              <a:buFont typeface="Wingdings" pitchFamily="2" charset="2"/>
              <a:buChar char="n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solidFill>
                  <a:srgbClr val="1E4E79"/>
                </a:solidFill>
              </a:rPr>
              <a:t>Step2. Quantization:</a:t>
            </a:r>
          </a:p>
          <a:p>
            <a:pPr lvl="1"/>
            <a:r>
              <a:rPr lang="en-US" altLang="zh-CN" dirty="0">
                <a:solidFill>
                  <a:srgbClr val="1E4E79"/>
                </a:solidFill>
              </a:rPr>
              <a:t>Confines the amplitude of a signal into a finite number of values.</a:t>
            </a:r>
          </a:p>
        </p:txBody>
      </p:sp>
    </p:spTree>
    <p:extLst>
      <p:ext uri="{BB962C8B-B14F-4D97-AF65-F5344CB8AC3E}">
        <p14:creationId xmlns:p14="http://schemas.microsoft.com/office/powerpoint/2010/main" val="34493165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4695" y="308399"/>
            <a:ext cx="3313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557A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</p:txBody>
      </p:sp>
      <p:sp>
        <p:nvSpPr>
          <p:cNvPr id="6" name="流程图: 过程 5"/>
          <p:cNvSpPr/>
          <p:nvPr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274" y="145115"/>
            <a:ext cx="482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adway" panose="04040905080B02020502" pitchFamily="82" charset="0"/>
                <a:ea typeface="黑体"/>
                <a:cs typeface="+mn-cs"/>
              </a:rPr>
              <a:t>1</a:t>
            </a: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adway" panose="04040905080B02020502" pitchFamily="82" charset="0"/>
              <a:ea typeface="黑体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黑体"/>
                <a:cs typeface="+mn-cs"/>
              </a:rPr>
              <a:t>PART</a:t>
            </a:r>
            <a:endParaRPr kumimoji="0" lang="zh-CN" altLang="en-US" sz="1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黑体"/>
              <a:cs typeface="+mn-cs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251520" y="1123751"/>
            <a:ext cx="856863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49263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r>
              <a:rPr lang="en-US" altLang="zh-CN" sz="2800" kern="0">
                <a:solidFill>
                  <a:srgbClr val="0000FF"/>
                </a:solidFill>
                <a:effectLst/>
                <a:latin typeface="微软雅黑" pitchFamily="34" charset="-122"/>
                <a:ea typeface="微软雅黑" pitchFamily="34" charset="-122"/>
              </a:rPr>
              <a:t>Capture and playback of digital audio</a:t>
            </a:r>
          </a:p>
          <a:p>
            <a:pPr marL="849313" lvl="1" indent="-449263" eaLnBrk="1" hangingPunct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  <a:buFont typeface="Wingdings" pitchFamily="2" charset="2"/>
              <a:buChar char="Ø"/>
            </a:pPr>
            <a:endParaRPr lang="en-US" altLang="zh-CN" sz="2000" kern="0" dirty="0">
              <a:solidFill>
                <a:srgbClr val="0000FF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Group 6"/>
          <p:cNvGrpSpPr>
            <a:grpSpLocks/>
          </p:cNvGrpSpPr>
          <p:nvPr/>
        </p:nvGrpSpPr>
        <p:grpSpPr bwMode="auto">
          <a:xfrm>
            <a:off x="407193" y="2060848"/>
            <a:ext cx="3241675" cy="1323975"/>
            <a:chOff x="144" y="624"/>
            <a:chExt cx="2042" cy="834"/>
          </a:xfrm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1008" y="720"/>
              <a:ext cx="1178" cy="738"/>
            </a:xfrm>
            <a:custGeom>
              <a:avLst/>
              <a:gdLst>
                <a:gd name="T0" fmla="*/ 0 w 1178"/>
                <a:gd name="T1" fmla="*/ 245 h 374"/>
                <a:gd name="T2" fmla="*/ 67 w 1178"/>
                <a:gd name="T3" fmla="*/ 167 h 374"/>
                <a:gd name="T4" fmla="*/ 167 w 1178"/>
                <a:gd name="T5" fmla="*/ 23 h 374"/>
                <a:gd name="T6" fmla="*/ 267 w 1178"/>
                <a:gd name="T7" fmla="*/ 156 h 374"/>
                <a:gd name="T8" fmla="*/ 300 w 1178"/>
                <a:gd name="T9" fmla="*/ 356 h 374"/>
                <a:gd name="T10" fmla="*/ 334 w 1178"/>
                <a:gd name="T11" fmla="*/ 367 h 374"/>
                <a:gd name="T12" fmla="*/ 367 w 1178"/>
                <a:gd name="T13" fmla="*/ 201 h 374"/>
                <a:gd name="T14" fmla="*/ 378 w 1178"/>
                <a:gd name="T15" fmla="*/ 123 h 374"/>
                <a:gd name="T16" fmla="*/ 411 w 1178"/>
                <a:gd name="T17" fmla="*/ 112 h 374"/>
                <a:gd name="T18" fmla="*/ 423 w 1178"/>
                <a:gd name="T19" fmla="*/ 145 h 374"/>
                <a:gd name="T20" fmla="*/ 434 w 1178"/>
                <a:gd name="T21" fmla="*/ 179 h 374"/>
                <a:gd name="T22" fmla="*/ 456 w 1178"/>
                <a:gd name="T23" fmla="*/ 112 h 374"/>
                <a:gd name="T24" fmla="*/ 500 w 1178"/>
                <a:gd name="T25" fmla="*/ 245 h 374"/>
                <a:gd name="T26" fmla="*/ 556 w 1178"/>
                <a:gd name="T27" fmla="*/ 201 h 374"/>
                <a:gd name="T28" fmla="*/ 567 w 1178"/>
                <a:gd name="T29" fmla="*/ 234 h 374"/>
                <a:gd name="T30" fmla="*/ 589 w 1178"/>
                <a:gd name="T31" fmla="*/ 167 h 374"/>
                <a:gd name="T32" fmla="*/ 634 w 1178"/>
                <a:gd name="T33" fmla="*/ 56 h 374"/>
                <a:gd name="T34" fmla="*/ 645 w 1178"/>
                <a:gd name="T35" fmla="*/ 12 h 374"/>
                <a:gd name="T36" fmla="*/ 667 w 1178"/>
                <a:gd name="T37" fmla="*/ 101 h 374"/>
                <a:gd name="T38" fmla="*/ 678 w 1178"/>
                <a:gd name="T39" fmla="*/ 312 h 374"/>
                <a:gd name="T40" fmla="*/ 689 w 1178"/>
                <a:gd name="T41" fmla="*/ 367 h 374"/>
                <a:gd name="T42" fmla="*/ 711 w 1178"/>
                <a:gd name="T43" fmla="*/ 334 h 374"/>
                <a:gd name="T44" fmla="*/ 745 w 1178"/>
                <a:gd name="T45" fmla="*/ 234 h 374"/>
                <a:gd name="T46" fmla="*/ 756 w 1178"/>
                <a:gd name="T47" fmla="*/ 201 h 374"/>
                <a:gd name="T48" fmla="*/ 778 w 1178"/>
                <a:gd name="T49" fmla="*/ 234 h 374"/>
                <a:gd name="T50" fmla="*/ 789 w 1178"/>
                <a:gd name="T51" fmla="*/ 267 h 374"/>
                <a:gd name="T52" fmla="*/ 812 w 1178"/>
                <a:gd name="T53" fmla="*/ 245 h 374"/>
                <a:gd name="T54" fmla="*/ 867 w 1178"/>
                <a:gd name="T55" fmla="*/ 101 h 374"/>
                <a:gd name="T56" fmla="*/ 923 w 1178"/>
                <a:gd name="T57" fmla="*/ 190 h 374"/>
                <a:gd name="T58" fmla="*/ 1000 w 1178"/>
                <a:gd name="T59" fmla="*/ 123 h 374"/>
                <a:gd name="T60" fmla="*/ 1056 w 1178"/>
                <a:gd name="T61" fmla="*/ 134 h 374"/>
                <a:gd name="T62" fmla="*/ 1123 w 1178"/>
                <a:gd name="T63" fmla="*/ 245 h 374"/>
                <a:gd name="T64" fmla="*/ 1178 w 1178"/>
                <a:gd name="T65" fmla="*/ 2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8" h="374">
                  <a:moveTo>
                    <a:pt x="0" y="245"/>
                  </a:moveTo>
                  <a:cubicBezTo>
                    <a:pt x="25" y="221"/>
                    <a:pt x="43" y="192"/>
                    <a:pt x="67" y="167"/>
                  </a:cubicBezTo>
                  <a:cubicBezTo>
                    <a:pt x="88" y="105"/>
                    <a:pt x="113" y="59"/>
                    <a:pt x="167" y="23"/>
                  </a:cubicBezTo>
                  <a:cubicBezTo>
                    <a:pt x="242" y="48"/>
                    <a:pt x="228" y="98"/>
                    <a:pt x="267" y="156"/>
                  </a:cubicBezTo>
                  <a:cubicBezTo>
                    <a:pt x="272" y="192"/>
                    <a:pt x="277" y="334"/>
                    <a:pt x="300" y="356"/>
                  </a:cubicBezTo>
                  <a:cubicBezTo>
                    <a:pt x="309" y="364"/>
                    <a:pt x="323" y="363"/>
                    <a:pt x="334" y="367"/>
                  </a:cubicBezTo>
                  <a:cubicBezTo>
                    <a:pt x="342" y="311"/>
                    <a:pt x="359" y="257"/>
                    <a:pt x="367" y="201"/>
                  </a:cubicBezTo>
                  <a:cubicBezTo>
                    <a:pt x="371" y="175"/>
                    <a:pt x="366" y="147"/>
                    <a:pt x="378" y="123"/>
                  </a:cubicBezTo>
                  <a:cubicBezTo>
                    <a:pt x="383" y="113"/>
                    <a:pt x="400" y="116"/>
                    <a:pt x="411" y="112"/>
                  </a:cubicBezTo>
                  <a:cubicBezTo>
                    <a:pt x="415" y="123"/>
                    <a:pt x="419" y="134"/>
                    <a:pt x="423" y="145"/>
                  </a:cubicBezTo>
                  <a:cubicBezTo>
                    <a:pt x="427" y="156"/>
                    <a:pt x="426" y="187"/>
                    <a:pt x="434" y="179"/>
                  </a:cubicBezTo>
                  <a:cubicBezTo>
                    <a:pt x="451" y="162"/>
                    <a:pt x="456" y="112"/>
                    <a:pt x="456" y="112"/>
                  </a:cubicBezTo>
                  <a:cubicBezTo>
                    <a:pt x="484" y="154"/>
                    <a:pt x="488" y="196"/>
                    <a:pt x="500" y="245"/>
                  </a:cubicBezTo>
                  <a:cubicBezTo>
                    <a:pt x="527" y="167"/>
                    <a:pt x="504" y="166"/>
                    <a:pt x="556" y="201"/>
                  </a:cubicBezTo>
                  <a:cubicBezTo>
                    <a:pt x="560" y="212"/>
                    <a:pt x="559" y="242"/>
                    <a:pt x="567" y="234"/>
                  </a:cubicBezTo>
                  <a:cubicBezTo>
                    <a:pt x="583" y="217"/>
                    <a:pt x="582" y="189"/>
                    <a:pt x="589" y="167"/>
                  </a:cubicBezTo>
                  <a:cubicBezTo>
                    <a:pt x="602" y="127"/>
                    <a:pt x="610" y="92"/>
                    <a:pt x="634" y="56"/>
                  </a:cubicBezTo>
                  <a:cubicBezTo>
                    <a:pt x="638" y="41"/>
                    <a:pt x="636" y="0"/>
                    <a:pt x="645" y="12"/>
                  </a:cubicBezTo>
                  <a:cubicBezTo>
                    <a:pt x="663" y="37"/>
                    <a:pt x="667" y="101"/>
                    <a:pt x="667" y="101"/>
                  </a:cubicBezTo>
                  <a:cubicBezTo>
                    <a:pt x="671" y="171"/>
                    <a:pt x="672" y="242"/>
                    <a:pt x="678" y="312"/>
                  </a:cubicBezTo>
                  <a:cubicBezTo>
                    <a:pt x="680" y="331"/>
                    <a:pt x="673" y="357"/>
                    <a:pt x="689" y="367"/>
                  </a:cubicBezTo>
                  <a:cubicBezTo>
                    <a:pt x="700" y="374"/>
                    <a:pt x="705" y="346"/>
                    <a:pt x="711" y="334"/>
                  </a:cubicBezTo>
                  <a:cubicBezTo>
                    <a:pt x="727" y="303"/>
                    <a:pt x="734" y="267"/>
                    <a:pt x="745" y="234"/>
                  </a:cubicBezTo>
                  <a:cubicBezTo>
                    <a:pt x="749" y="223"/>
                    <a:pt x="756" y="201"/>
                    <a:pt x="756" y="201"/>
                  </a:cubicBezTo>
                  <a:cubicBezTo>
                    <a:pt x="763" y="212"/>
                    <a:pt x="772" y="222"/>
                    <a:pt x="778" y="234"/>
                  </a:cubicBezTo>
                  <a:cubicBezTo>
                    <a:pt x="783" y="244"/>
                    <a:pt x="778" y="263"/>
                    <a:pt x="789" y="267"/>
                  </a:cubicBezTo>
                  <a:cubicBezTo>
                    <a:pt x="799" y="270"/>
                    <a:pt x="804" y="252"/>
                    <a:pt x="812" y="245"/>
                  </a:cubicBezTo>
                  <a:cubicBezTo>
                    <a:pt x="829" y="194"/>
                    <a:pt x="837" y="147"/>
                    <a:pt x="867" y="101"/>
                  </a:cubicBezTo>
                  <a:cubicBezTo>
                    <a:pt x="880" y="139"/>
                    <a:pt x="895" y="162"/>
                    <a:pt x="923" y="190"/>
                  </a:cubicBezTo>
                  <a:cubicBezTo>
                    <a:pt x="966" y="176"/>
                    <a:pt x="975" y="160"/>
                    <a:pt x="1000" y="123"/>
                  </a:cubicBezTo>
                  <a:cubicBezTo>
                    <a:pt x="1019" y="127"/>
                    <a:pt x="1039" y="126"/>
                    <a:pt x="1056" y="134"/>
                  </a:cubicBezTo>
                  <a:cubicBezTo>
                    <a:pt x="1108" y="160"/>
                    <a:pt x="1074" y="231"/>
                    <a:pt x="1123" y="245"/>
                  </a:cubicBezTo>
                  <a:cubicBezTo>
                    <a:pt x="1141" y="250"/>
                    <a:pt x="1160" y="245"/>
                    <a:pt x="1178" y="245"/>
                  </a:cubicBezTo>
                </a:path>
              </a:pathLst>
            </a:custGeom>
            <a:noFill/>
            <a:ln w="12700" cap="flat" cmpd="sng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144" y="624"/>
              <a:ext cx="892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Air pressure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variations</a:t>
              </a:r>
            </a:p>
          </p:txBody>
        </p:sp>
      </p:grpSp>
      <p:grpSp>
        <p:nvGrpSpPr>
          <p:cNvPr id="47" name="Group 9"/>
          <p:cNvGrpSpPr>
            <a:grpSpLocks/>
          </p:cNvGrpSpPr>
          <p:nvPr/>
        </p:nvGrpSpPr>
        <p:grpSpPr bwMode="auto">
          <a:xfrm>
            <a:off x="375443" y="3508648"/>
            <a:ext cx="2705100" cy="1447800"/>
            <a:chOff x="124" y="1536"/>
            <a:chExt cx="1704" cy="912"/>
          </a:xfrm>
        </p:grpSpPr>
        <p:pic>
          <p:nvPicPr>
            <p:cNvPr id="48" name="图片 4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1728"/>
              <a:ext cx="58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9" name="Text Box 11"/>
            <p:cNvSpPr txBox="1">
              <a:spLocks noChangeArrowheads="1"/>
            </p:cNvSpPr>
            <p:nvPr/>
          </p:nvSpPr>
          <p:spPr bwMode="auto">
            <a:xfrm>
              <a:off x="124" y="1728"/>
              <a:ext cx="932" cy="404"/>
            </a:xfrm>
            <a:prstGeom prst="rect">
              <a:avLst/>
            </a:prstGeom>
            <a:noFill/>
            <a:ln w="12700">
              <a:solidFill>
                <a:srgbClr val="FBFD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Captured via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microphone</a:t>
              </a: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1488" y="1536"/>
              <a:ext cx="0" cy="240"/>
            </a:xfrm>
            <a:prstGeom prst="line">
              <a:avLst/>
            </a:prstGeom>
            <a:noFill/>
            <a:ln w="38100" cap="flat" cmpd="sng" algn="ctr">
              <a:solidFill>
                <a:srgbClr val="212844"/>
              </a:solidFill>
              <a:prstDash val="solid"/>
              <a:headEnd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51" name="Group 43"/>
          <p:cNvGrpSpPr>
            <a:grpSpLocks/>
          </p:cNvGrpSpPr>
          <p:nvPr/>
        </p:nvGrpSpPr>
        <p:grpSpPr bwMode="auto">
          <a:xfrm>
            <a:off x="5550693" y="4392885"/>
            <a:ext cx="2628900" cy="2190750"/>
            <a:chOff x="3456" y="2544"/>
            <a:chExt cx="1656" cy="1380"/>
          </a:xfrm>
        </p:grpSpPr>
        <p:pic>
          <p:nvPicPr>
            <p:cNvPr id="52" name="图片 5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3072"/>
              <a:ext cx="840" cy="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" name="Text Box 40"/>
            <p:cNvSpPr txBox="1">
              <a:spLocks noChangeArrowheads="1"/>
            </p:cNvSpPr>
            <p:nvPr/>
          </p:nvSpPr>
          <p:spPr bwMode="auto">
            <a:xfrm>
              <a:off x="3456" y="3486"/>
              <a:ext cx="892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Air pressure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variations</a:t>
              </a:r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4560" y="2544"/>
              <a:ext cx="0" cy="336"/>
            </a:xfrm>
            <a:prstGeom prst="line">
              <a:avLst/>
            </a:prstGeom>
            <a:noFill/>
            <a:ln w="38100" cap="flat" cmpd="sng" algn="ctr">
              <a:solidFill>
                <a:srgbClr val="212844"/>
              </a:solidFill>
              <a:prstDash val="solid"/>
              <a:headEnd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55" name="Group 46"/>
          <p:cNvGrpSpPr>
            <a:grpSpLocks/>
          </p:cNvGrpSpPr>
          <p:nvPr/>
        </p:nvGrpSpPr>
        <p:grpSpPr bwMode="auto">
          <a:xfrm>
            <a:off x="318293" y="5123135"/>
            <a:ext cx="4598988" cy="1371600"/>
            <a:chOff x="160" y="3004"/>
            <a:chExt cx="2897" cy="864"/>
          </a:xfrm>
        </p:grpSpPr>
        <p:grpSp>
          <p:nvGrpSpPr>
            <p:cNvPr id="56" name="Group 27"/>
            <p:cNvGrpSpPr>
              <a:grpSpLocks/>
            </p:cNvGrpSpPr>
            <p:nvPr/>
          </p:nvGrpSpPr>
          <p:grpSpPr bwMode="auto">
            <a:xfrm>
              <a:off x="1104" y="3004"/>
              <a:ext cx="1953" cy="816"/>
              <a:chOff x="3984" y="2016"/>
              <a:chExt cx="1821" cy="816"/>
            </a:xfrm>
          </p:grpSpPr>
          <p:sp>
            <p:nvSpPr>
              <p:cNvPr id="58" name="Rectangle 28"/>
              <p:cNvSpPr>
                <a:spLocks noChangeArrowheads="1"/>
              </p:cNvSpPr>
              <p:nvPr/>
            </p:nvSpPr>
            <p:spPr bwMode="auto">
              <a:xfrm>
                <a:off x="3984" y="2304"/>
                <a:ext cx="816" cy="528"/>
              </a:xfrm>
              <a:prstGeom prst="rect">
                <a:avLst/>
              </a:prstGeom>
              <a:solidFill>
                <a:srgbClr val="262D4C"/>
              </a:solidFill>
              <a:ln w="12700">
                <a:solidFill>
                  <a:srgbClr val="33333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宋体" charset="-122"/>
                    <a:cs typeface="+mn-cs"/>
                  </a:rPr>
                  <a:t>ADC</a:t>
                </a:r>
              </a:p>
            </p:txBody>
          </p:sp>
          <p:sp>
            <p:nvSpPr>
              <p:cNvPr id="59" name="Line 29"/>
              <p:cNvSpPr>
                <a:spLocks noChangeShapeType="1"/>
              </p:cNvSpPr>
              <p:nvPr/>
            </p:nvSpPr>
            <p:spPr bwMode="auto">
              <a:xfrm>
                <a:off x="4416" y="2016"/>
                <a:ext cx="0" cy="240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60" name="Text Box 30"/>
              <p:cNvSpPr txBox="1">
                <a:spLocks noChangeArrowheads="1"/>
              </p:cNvSpPr>
              <p:nvPr/>
            </p:nvSpPr>
            <p:spPr bwMode="auto">
              <a:xfrm>
                <a:off x="4887" y="2356"/>
                <a:ext cx="918" cy="407"/>
              </a:xfrm>
              <a:prstGeom prst="rect">
                <a:avLst/>
              </a:prstGeom>
              <a:noFill/>
              <a:ln w="12700">
                <a:solidFill>
                  <a:srgbClr val="FBFD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itchFamily="49" charset="0"/>
                    <a:ea typeface="宋体" charset="-122"/>
                    <a:cs typeface="+mn-cs"/>
                  </a:rPr>
                  <a:t>0101001101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itchFamily="49" charset="0"/>
                    <a:ea typeface="宋体" charset="-122"/>
                    <a:cs typeface="+mn-cs"/>
                  </a:rPr>
                  <a:t>0110101111</a:t>
                </a:r>
                <a:endParaRPr kumimoji="0" lang="en-GB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57" name="Text Box 44"/>
            <p:cNvSpPr txBox="1">
              <a:spLocks noChangeArrowheads="1"/>
            </p:cNvSpPr>
            <p:nvPr/>
          </p:nvSpPr>
          <p:spPr bwMode="auto">
            <a:xfrm>
              <a:off x="160" y="3228"/>
              <a:ext cx="825" cy="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  <a:flatTx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charset="-122"/>
                  <a:cs typeface="+mn-cs"/>
                </a:rPr>
                <a:t>Analogue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charset="-122"/>
                  <a:cs typeface="+mn-cs"/>
                </a:rPr>
                <a:t>to Digital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charset="-122"/>
                  <a:cs typeface="+mn-cs"/>
                </a:rPr>
                <a:t>Converter</a:t>
              </a:r>
            </a:p>
          </p:txBody>
        </p:sp>
      </p:grpSp>
      <p:grpSp>
        <p:nvGrpSpPr>
          <p:cNvPr id="61" name="Group 47"/>
          <p:cNvGrpSpPr>
            <a:grpSpLocks/>
          </p:cNvGrpSpPr>
          <p:nvPr/>
        </p:nvGrpSpPr>
        <p:grpSpPr bwMode="auto">
          <a:xfrm>
            <a:off x="2540793" y="2325960"/>
            <a:ext cx="6148388" cy="4271963"/>
            <a:chOff x="1560" y="1242"/>
            <a:chExt cx="3873" cy="2691"/>
          </a:xfrm>
        </p:grpSpPr>
        <p:grpSp>
          <p:nvGrpSpPr>
            <p:cNvPr id="62" name="Group 42"/>
            <p:cNvGrpSpPr>
              <a:grpSpLocks/>
            </p:cNvGrpSpPr>
            <p:nvPr/>
          </p:nvGrpSpPr>
          <p:grpSpPr bwMode="auto">
            <a:xfrm>
              <a:off x="1560" y="1315"/>
              <a:ext cx="3528" cy="2618"/>
              <a:chOff x="1560" y="1315"/>
              <a:chExt cx="3528" cy="2618"/>
            </a:xfrm>
          </p:grpSpPr>
          <p:sp>
            <p:nvSpPr>
              <p:cNvPr id="64" name="Line 21"/>
              <p:cNvSpPr>
                <a:spLocks noChangeShapeType="1"/>
              </p:cNvSpPr>
              <p:nvPr/>
            </p:nvSpPr>
            <p:spPr bwMode="auto">
              <a:xfrm>
                <a:off x="1560" y="3722"/>
                <a:ext cx="0" cy="211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65" name="Line 22"/>
              <p:cNvSpPr>
                <a:spLocks noChangeShapeType="1"/>
              </p:cNvSpPr>
              <p:nvPr/>
            </p:nvSpPr>
            <p:spPr bwMode="auto">
              <a:xfrm>
                <a:off x="1560" y="3933"/>
                <a:ext cx="168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66" name="Line 23"/>
              <p:cNvSpPr>
                <a:spLocks noChangeShapeType="1"/>
              </p:cNvSpPr>
              <p:nvPr/>
            </p:nvSpPr>
            <p:spPr bwMode="auto">
              <a:xfrm flipV="1">
                <a:off x="3240" y="1315"/>
                <a:ext cx="0" cy="2618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67" name="Line 24"/>
              <p:cNvSpPr>
                <a:spLocks noChangeShapeType="1"/>
              </p:cNvSpPr>
              <p:nvPr/>
            </p:nvSpPr>
            <p:spPr bwMode="auto">
              <a:xfrm>
                <a:off x="3240" y="1315"/>
                <a:ext cx="1296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68" name="Line 25"/>
              <p:cNvSpPr>
                <a:spLocks noChangeShapeType="1"/>
              </p:cNvSpPr>
              <p:nvPr/>
            </p:nvSpPr>
            <p:spPr bwMode="auto">
              <a:xfrm>
                <a:off x="4536" y="1315"/>
                <a:ext cx="0" cy="528"/>
              </a:xfrm>
              <a:prstGeom prst="line">
                <a:avLst/>
              </a:prstGeom>
              <a:noFill/>
              <a:ln w="38100" cap="flat" cmpd="sng" algn="ctr">
                <a:solidFill>
                  <a:srgbClr val="212844"/>
                </a:solidFill>
                <a:prstDash val="solid"/>
                <a:headEnd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p:sp>
            <p:nvSpPr>
              <p:cNvPr id="69" name="Rectangle 32"/>
              <p:cNvSpPr>
                <a:spLocks noChangeArrowheads="1"/>
              </p:cNvSpPr>
              <p:nvPr/>
            </p:nvSpPr>
            <p:spPr bwMode="auto">
              <a:xfrm>
                <a:off x="4272" y="1920"/>
                <a:ext cx="816" cy="528"/>
              </a:xfrm>
              <a:prstGeom prst="rect">
                <a:avLst/>
              </a:prstGeom>
              <a:solidFill>
                <a:srgbClr val="262D4C"/>
              </a:solidFill>
              <a:ln w="12700">
                <a:solidFill>
                  <a:srgbClr val="33333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宋体" charset="-122"/>
                    <a:cs typeface="+mn-cs"/>
                  </a:rPr>
                  <a:t>DAC</a:t>
                </a:r>
              </a:p>
            </p:txBody>
          </p: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3456" y="1776"/>
                <a:ext cx="720" cy="577"/>
              </a:xfrm>
              <a:prstGeom prst="rect">
                <a:avLst/>
              </a:prstGeom>
              <a:noFill/>
              <a:ln w="12700">
                <a:solidFill>
                  <a:srgbClr val="FBFD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宋体" charset="-122"/>
                    <a:cs typeface="+mn-cs"/>
                  </a:rPr>
                  <a:t>Convert back into voltage</a:t>
                </a: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3384" y="2545"/>
                <a:ext cx="988" cy="344"/>
              </a:xfrm>
              <a:custGeom>
                <a:avLst/>
                <a:gdLst>
                  <a:gd name="T0" fmla="*/ 0 w 1178"/>
                  <a:gd name="T1" fmla="*/ 245 h 374"/>
                  <a:gd name="T2" fmla="*/ 67 w 1178"/>
                  <a:gd name="T3" fmla="*/ 167 h 374"/>
                  <a:gd name="T4" fmla="*/ 167 w 1178"/>
                  <a:gd name="T5" fmla="*/ 23 h 374"/>
                  <a:gd name="T6" fmla="*/ 267 w 1178"/>
                  <a:gd name="T7" fmla="*/ 156 h 374"/>
                  <a:gd name="T8" fmla="*/ 300 w 1178"/>
                  <a:gd name="T9" fmla="*/ 356 h 374"/>
                  <a:gd name="T10" fmla="*/ 334 w 1178"/>
                  <a:gd name="T11" fmla="*/ 367 h 374"/>
                  <a:gd name="T12" fmla="*/ 367 w 1178"/>
                  <a:gd name="T13" fmla="*/ 201 h 374"/>
                  <a:gd name="T14" fmla="*/ 378 w 1178"/>
                  <a:gd name="T15" fmla="*/ 123 h 374"/>
                  <a:gd name="T16" fmla="*/ 411 w 1178"/>
                  <a:gd name="T17" fmla="*/ 112 h 374"/>
                  <a:gd name="T18" fmla="*/ 423 w 1178"/>
                  <a:gd name="T19" fmla="*/ 145 h 374"/>
                  <a:gd name="T20" fmla="*/ 434 w 1178"/>
                  <a:gd name="T21" fmla="*/ 179 h 374"/>
                  <a:gd name="T22" fmla="*/ 456 w 1178"/>
                  <a:gd name="T23" fmla="*/ 112 h 374"/>
                  <a:gd name="T24" fmla="*/ 500 w 1178"/>
                  <a:gd name="T25" fmla="*/ 245 h 374"/>
                  <a:gd name="T26" fmla="*/ 556 w 1178"/>
                  <a:gd name="T27" fmla="*/ 201 h 374"/>
                  <a:gd name="T28" fmla="*/ 567 w 1178"/>
                  <a:gd name="T29" fmla="*/ 234 h 374"/>
                  <a:gd name="T30" fmla="*/ 589 w 1178"/>
                  <a:gd name="T31" fmla="*/ 167 h 374"/>
                  <a:gd name="T32" fmla="*/ 634 w 1178"/>
                  <a:gd name="T33" fmla="*/ 56 h 374"/>
                  <a:gd name="T34" fmla="*/ 645 w 1178"/>
                  <a:gd name="T35" fmla="*/ 12 h 374"/>
                  <a:gd name="T36" fmla="*/ 667 w 1178"/>
                  <a:gd name="T37" fmla="*/ 101 h 374"/>
                  <a:gd name="T38" fmla="*/ 678 w 1178"/>
                  <a:gd name="T39" fmla="*/ 312 h 374"/>
                  <a:gd name="T40" fmla="*/ 689 w 1178"/>
                  <a:gd name="T41" fmla="*/ 367 h 374"/>
                  <a:gd name="T42" fmla="*/ 711 w 1178"/>
                  <a:gd name="T43" fmla="*/ 334 h 374"/>
                  <a:gd name="T44" fmla="*/ 745 w 1178"/>
                  <a:gd name="T45" fmla="*/ 234 h 374"/>
                  <a:gd name="T46" fmla="*/ 756 w 1178"/>
                  <a:gd name="T47" fmla="*/ 201 h 374"/>
                  <a:gd name="T48" fmla="*/ 778 w 1178"/>
                  <a:gd name="T49" fmla="*/ 234 h 374"/>
                  <a:gd name="T50" fmla="*/ 789 w 1178"/>
                  <a:gd name="T51" fmla="*/ 267 h 374"/>
                  <a:gd name="T52" fmla="*/ 812 w 1178"/>
                  <a:gd name="T53" fmla="*/ 245 h 374"/>
                  <a:gd name="T54" fmla="*/ 867 w 1178"/>
                  <a:gd name="T55" fmla="*/ 101 h 374"/>
                  <a:gd name="T56" fmla="*/ 923 w 1178"/>
                  <a:gd name="T57" fmla="*/ 190 h 374"/>
                  <a:gd name="T58" fmla="*/ 1000 w 1178"/>
                  <a:gd name="T59" fmla="*/ 123 h 374"/>
                  <a:gd name="T60" fmla="*/ 1056 w 1178"/>
                  <a:gd name="T61" fmla="*/ 134 h 374"/>
                  <a:gd name="T62" fmla="*/ 1123 w 1178"/>
                  <a:gd name="T63" fmla="*/ 245 h 374"/>
                  <a:gd name="T64" fmla="*/ 1178 w 1178"/>
                  <a:gd name="T65" fmla="*/ 245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78" h="374">
                    <a:moveTo>
                      <a:pt x="0" y="245"/>
                    </a:moveTo>
                    <a:cubicBezTo>
                      <a:pt x="25" y="221"/>
                      <a:pt x="43" y="192"/>
                      <a:pt x="67" y="167"/>
                    </a:cubicBezTo>
                    <a:cubicBezTo>
                      <a:pt x="88" y="105"/>
                      <a:pt x="113" y="59"/>
                      <a:pt x="167" y="23"/>
                    </a:cubicBezTo>
                    <a:cubicBezTo>
                      <a:pt x="242" y="48"/>
                      <a:pt x="228" y="98"/>
                      <a:pt x="267" y="156"/>
                    </a:cubicBezTo>
                    <a:cubicBezTo>
                      <a:pt x="272" y="192"/>
                      <a:pt x="277" y="334"/>
                      <a:pt x="300" y="356"/>
                    </a:cubicBezTo>
                    <a:cubicBezTo>
                      <a:pt x="309" y="364"/>
                      <a:pt x="323" y="363"/>
                      <a:pt x="334" y="367"/>
                    </a:cubicBezTo>
                    <a:cubicBezTo>
                      <a:pt x="342" y="311"/>
                      <a:pt x="359" y="257"/>
                      <a:pt x="367" y="201"/>
                    </a:cubicBezTo>
                    <a:cubicBezTo>
                      <a:pt x="371" y="175"/>
                      <a:pt x="366" y="147"/>
                      <a:pt x="378" y="123"/>
                    </a:cubicBezTo>
                    <a:cubicBezTo>
                      <a:pt x="383" y="113"/>
                      <a:pt x="400" y="116"/>
                      <a:pt x="411" y="112"/>
                    </a:cubicBezTo>
                    <a:cubicBezTo>
                      <a:pt x="415" y="123"/>
                      <a:pt x="419" y="134"/>
                      <a:pt x="423" y="145"/>
                    </a:cubicBezTo>
                    <a:cubicBezTo>
                      <a:pt x="427" y="156"/>
                      <a:pt x="426" y="187"/>
                      <a:pt x="434" y="179"/>
                    </a:cubicBezTo>
                    <a:cubicBezTo>
                      <a:pt x="451" y="162"/>
                      <a:pt x="456" y="112"/>
                      <a:pt x="456" y="112"/>
                    </a:cubicBezTo>
                    <a:cubicBezTo>
                      <a:pt x="484" y="154"/>
                      <a:pt x="488" y="196"/>
                      <a:pt x="500" y="245"/>
                    </a:cubicBezTo>
                    <a:cubicBezTo>
                      <a:pt x="527" y="167"/>
                      <a:pt x="504" y="166"/>
                      <a:pt x="556" y="201"/>
                    </a:cubicBezTo>
                    <a:cubicBezTo>
                      <a:pt x="560" y="212"/>
                      <a:pt x="559" y="242"/>
                      <a:pt x="567" y="234"/>
                    </a:cubicBezTo>
                    <a:cubicBezTo>
                      <a:pt x="583" y="217"/>
                      <a:pt x="582" y="189"/>
                      <a:pt x="589" y="167"/>
                    </a:cubicBezTo>
                    <a:cubicBezTo>
                      <a:pt x="602" y="127"/>
                      <a:pt x="610" y="92"/>
                      <a:pt x="634" y="56"/>
                    </a:cubicBezTo>
                    <a:cubicBezTo>
                      <a:pt x="638" y="41"/>
                      <a:pt x="636" y="0"/>
                      <a:pt x="645" y="12"/>
                    </a:cubicBezTo>
                    <a:cubicBezTo>
                      <a:pt x="663" y="37"/>
                      <a:pt x="667" y="101"/>
                      <a:pt x="667" y="101"/>
                    </a:cubicBezTo>
                    <a:cubicBezTo>
                      <a:pt x="671" y="171"/>
                      <a:pt x="672" y="242"/>
                      <a:pt x="678" y="312"/>
                    </a:cubicBezTo>
                    <a:cubicBezTo>
                      <a:pt x="680" y="331"/>
                      <a:pt x="673" y="357"/>
                      <a:pt x="689" y="367"/>
                    </a:cubicBezTo>
                    <a:cubicBezTo>
                      <a:pt x="700" y="374"/>
                      <a:pt x="705" y="346"/>
                      <a:pt x="711" y="334"/>
                    </a:cubicBezTo>
                    <a:cubicBezTo>
                      <a:pt x="727" y="303"/>
                      <a:pt x="734" y="267"/>
                      <a:pt x="745" y="234"/>
                    </a:cubicBezTo>
                    <a:cubicBezTo>
                      <a:pt x="749" y="223"/>
                      <a:pt x="756" y="201"/>
                      <a:pt x="756" y="201"/>
                    </a:cubicBezTo>
                    <a:cubicBezTo>
                      <a:pt x="763" y="212"/>
                      <a:pt x="772" y="222"/>
                      <a:pt x="778" y="234"/>
                    </a:cubicBezTo>
                    <a:cubicBezTo>
                      <a:pt x="783" y="244"/>
                      <a:pt x="778" y="263"/>
                      <a:pt x="789" y="267"/>
                    </a:cubicBezTo>
                    <a:cubicBezTo>
                      <a:pt x="799" y="270"/>
                      <a:pt x="804" y="252"/>
                      <a:pt x="812" y="245"/>
                    </a:cubicBezTo>
                    <a:cubicBezTo>
                      <a:pt x="829" y="194"/>
                      <a:pt x="837" y="147"/>
                      <a:pt x="867" y="101"/>
                    </a:cubicBezTo>
                    <a:cubicBezTo>
                      <a:pt x="880" y="139"/>
                      <a:pt x="895" y="162"/>
                      <a:pt x="923" y="190"/>
                    </a:cubicBezTo>
                    <a:cubicBezTo>
                      <a:pt x="966" y="176"/>
                      <a:pt x="975" y="160"/>
                      <a:pt x="1000" y="123"/>
                    </a:cubicBezTo>
                    <a:cubicBezTo>
                      <a:pt x="1019" y="127"/>
                      <a:pt x="1039" y="126"/>
                      <a:pt x="1056" y="134"/>
                    </a:cubicBezTo>
                    <a:cubicBezTo>
                      <a:pt x="1108" y="160"/>
                      <a:pt x="1074" y="231"/>
                      <a:pt x="1123" y="245"/>
                    </a:cubicBezTo>
                    <a:cubicBezTo>
                      <a:pt x="1141" y="250"/>
                      <a:pt x="1160" y="245"/>
                      <a:pt x="1178" y="245"/>
                    </a:cubicBezTo>
                  </a:path>
                </a:pathLst>
              </a:custGeom>
              <a:noFill/>
              <a:ln w="12700" cap="flat" cmpd="sng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</p:grpSp>
        <p:sp>
          <p:nvSpPr>
            <p:cNvPr id="63" name="Text Box 45"/>
            <p:cNvSpPr txBox="1">
              <a:spLocks noChangeArrowheads="1"/>
            </p:cNvSpPr>
            <p:nvPr/>
          </p:nvSpPr>
          <p:spPr bwMode="auto">
            <a:xfrm>
              <a:off x="4608" y="1242"/>
              <a:ext cx="825" cy="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66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  <a:flatTx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charset="-122"/>
                  <a:cs typeface="+mn-cs"/>
                </a:rPr>
                <a:t>Digital to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charset="-122"/>
                  <a:cs typeface="+mn-cs"/>
                </a:rPr>
                <a:t>Analogue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宋体" charset="-122"/>
                  <a:cs typeface="+mn-cs"/>
                </a:rPr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8808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4_Ricepaper">
  <a:themeElements>
    <a:clrScheme name="">
      <a:dk1>
        <a:srgbClr val="333333"/>
      </a:dk1>
      <a:lt1>
        <a:srgbClr val="FBFDFF"/>
      </a:lt1>
      <a:dk2>
        <a:srgbClr val="5E65C0"/>
      </a:dk2>
      <a:lt2>
        <a:srgbClr val="333333"/>
      </a:lt2>
      <a:accent1>
        <a:srgbClr val="78C0B2"/>
      </a:accent1>
      <a:accent2>
        <a:srgbClr val="262D4C"/>
      </a:accent2>
      <a:accent3>
        <a:srgbClr val="B6B8DC"/>
      </a:accent3>
      <a:accent4>
        <a:srgbClr val="D6D8DA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4_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4_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Ricepaper">
  <a:themeElements>
    <a:clrScheme name="">
      <a:dk1>
        <a:srgbClr val="333333"/>
      </a:dk1>
      <a:lt1>
        <a:srgbClr val="FBFDFF"/>
      </a:lt1>
      <a:dk2>
        <a:srgbClr val="5E65C0"/>
      </a:dk2>
      <a:lt2>
        <a:srgbClr val="333333"/>
      </a:lt2>
      <a:accent1>
        <a:srgbClr val="78C0B2"/>
      </a:accent1>
      <a:accent2>
        <a:srgbClr val="262D4C"/>
      </a:accent2>
      <a:accent3>
        <a:srgbClr val="B6B8DC"/>
      </a:accent3>
      <a:accent4>
        <a:srgbClr val="D6D8DA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5_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5_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Ricepaper">
  <a:themeElements>
    <a:clrScheme name="">
      <a:dk1>
        <a:srgbClr val="333333"/>
      </a:dk1>
      <a:lt1>
        <a:srgbClr val="FBFDFF"/>
      </a:lt1>
      <a:dk2>
        <a:srgbClr val="5E65C0"/>
      </a:dk2>
      <a:lt2>
        <a:srgbClr val="333333"/>
      </a:lt2>
      <a:accent1>
        <a:srgbClr val="78C0B2"/>
      </a:accent1>
      <a:accent2>
        <a:srgbClr val="262D4C"/>
      </a:accent2>
      <a:accent3>
        <a:srgbClr val="B6B8DC"/>
      </a:accent3>
      <a:accent4>
        <a:srgbClr val="D6D8DA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5_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5_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0_Ricepaper">
  <a:themeElements>
    <a:clrScheme name="">
      <a:dk1>
        <a:srgbClr val="333333"/>
      </a:dk1>
      <a:lt1>
        <a:srgbClr val="FBFDFF"/>
      </a:lt1>
      <a:dk2>
        <a:srgbClr val="5E65C0"/>
      </a:dk2>
      <a:lt2>
        <a:srgbClr val="333333"/>
      </a:lt2>
      <a:accent1>
        <a:srgbClr val="78C0B2"/>
      </a:accent1>
      <a:accent2>
        <a:srgbClr val="262D4C"/>
      </a:accent2>
      <a:accent3>
        <a:srgbClr val="B6B8DC"/>
      </a:accent3>
      <a:accent4>
        <a:srgbClr val="D6D8DA"/>
      </a:accent4>
      <a:accent5>
        <a:srgbClr val="BEDCD5"/>
      </a:accent5>
      <a:accent6>
        <a:srgbClr val="212844"/>
      </a:accent6>
      <a:hlink>
        <a:srgbClr val="598BBD"/>
      </a:hlink>
      <a:folHlink>
        <a:srgbClr val="4D4D4D"/>
      </a:folHlink>
    </a:clrScheme>
    <a:fontScheme name="5_Ricepaper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5_Ricepaper 1">
        <a:dk1>
          <a:srgbClr val="9D9475"/>
        </a:dk1>
        <a:lt1>
          <a:srgbClr val="333333"/>
        </a:lt1>
        <a:dk2>
          <a:srgbClr val="333300"/>
        </a:dk2>
        <a:lt2>
          <a:srgbClr val="333333"/>
        </a:lt2>
        <a:accent1>
          <a:srgbClr val="B3C39F"/>
        </a:accent1>
        <a:accent2>
          <a:srgbClr val="DCD9CE"/>
        </a:accent2>
        <a:accent3>
          <a:srgbClr val="ADADAA"/>
        </a:accent3>
        <a:accent4>
          <a:srgbClr val="2A2A2A"/>
        </a:accent4>
        <a:accent5>
          <a:srgbClr val="D6DECD"/>
        </a:accent5>
        <a:accent6>
          <a:srgbClr val="C7C4BA"/>
        </a:accent6>
        <a:hlink>
          <a:srgbClr val="CC9900"/>
        </a:hlink>
        <a:folHlink>
          <a:srgbClr val="ADA68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Ricepaper 2">
        <a:dk1>
          <a:srgbClr val="00264C"/>
        </a:dk1>
        <a:lt1>
          <a:srgbClr val="FFFFE9"/>
        </a:lt1>
        <a:dk2>
          <a:srgbClr val="333333"/>
        </a:dk2>
        <a:lt2>
          <a:srgbClr val="333333"/>
        </a:lt2>
        <a:accent1>
          <a:srgbClr val="78C0B2"/>
        </a:accent1>
        <a:accent2>
          <a:srgbClr val="262D4C"/>
        </a:accent2>
        <a:accent3>
          <a:srgbClr val="FFFFF2"/>
        </a:accent3>
        <a:accent4>
          <a:srgbClr val="001F40"/>
        </a:accent4>
        <a:accent5>
          <a:srgbClr val="BEDCD5"/>
        </a:accent5>
        <a:accent6>
          <a:srgbClr val="212844"/>
        </a:accent6>
        <a:hlink>
          <a:srgbClr val="598BB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3">
        <a:dk1>
          <a:srgbClr val="000000"/>
        </a:dk1>
        <a:lt1>
          <a:srgbClr val="F8F8F8"/>
        </a:lt1>
        <a:dk2>
          <a:srgbClr val="333333"/>
        </a:dk2>
        <a:lt2>
          <a:srgbClr val="5F5F5F"/>
        </a:lt2>
        <a:accent1>
          <a:srgbClr val="DDDDD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4">
        <a:dk1>
          <a:srgbClr val="00264C"/>
        </a:dk1>
        <a:lt1>
          <a:srgbClr val="FFFFFF"/>
        </a:lt1>
        <a:dk2>
          <a:srgbClr val="333333"/>
        </a:dk2>
        <a:lt2>
          <a:srgbClr val="2E697E"/>
        </a:lt2>
        <a:accent1>
          <a:srgbClr val="BAC8AA"/>
        </a:accent1>
        <a:accent2>
          <a:srgbClr val="6E9883"/>
        </a:accent2>
        <a:accent3>
          <a:srgbClr val="FFFFFF"/>
        </a:accent3>
        <a:accent4>
          <a:srgbClr val="001F40"/>
        </a:accent4>
        <a:accent5>
          <a:srgbClr val="D9E0D2"/>
        </a:accent5>
        <a:accent6>
          <a:srgbClr val="638976"/>
        </a:accent6>
        <a:hlink>
          <a:srgbClr val="CC9900"/>
        </a:hlink>
        <a:folHlink>
          <a:srgbClr val="7DAE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Ricepaper 5">
        <a:dk1>
          <a:srgbClr val="20374E"/>
        </a:dk1>
        <a:lt1>
          <a:srgbClr val="DCE4D2"/>
        </a:lt1>
        <a:dk2>
          <a:srgbClr val="333333"/>
        </a:dk2>
        <a:lt2>
          <a:srgbClr val="524C46"/>
        </a:lt2>
        <a:accent1>
          <a:srgbClr val="C9C491"/>
        </a:accent1>
        <a:accent2>
          <a:srgbClr val="8A776A"/>
        </a:accent2>
        <a:accent3>
          <a:srgbClr val="EBEFE5"/>
        </a:accent3>
        <a:accent4>
          <a:srgbClr val="1A2D41"/>
        </a:accent4>
        <a:accent5>
          <a:srgbClr val="E1DEC7"/>
        </a:accent5>
        <a:accent6>
          <a:srgbClr val="7D6B5F"/>
        </a:accent6>
        <a:hlink>
          <a:srgbClr val="67895F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69556</TotalTime>
  <Words>5588</Words>
  <Application>Microsoft Office PowerPoint</Application>
  <PresentationFormat>全屏显示(4:3)</PresentationFormat>
  <Paragraphs>1092</Paragraphs>
  <Slides>66</Slides>
  <Notes>65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66</vt:i4>
      </vt:variant>
    </vt:vector>
  </HeadingPairs>
  <TitlesOfParts>
    <vt:vector size="91" baseType="lpstr">
      <vt:lpstr>Arial Unicode MS</vt:lpstr>
      <vt:lpstr>等线</vt:lpstr>
      <vt:lpstr>等线 Light</vt:lpstr>
      <vt:lpstr>方正兰亭中黑_GBK</vt:lpstr>
      <vt:lpstr>微软雅黑</vt:lpstr>
      <vt:lpstr>微软雅黑</vt:lpstr>
      <vt:lpstr>Arial</vt:lpstr>
      <vt:lpstr>Berlin Sans FB Demi</vt:lpstr>
      <vt:lpstr>Broadway</vt:lpstr>
      <vt:lpstr>Calibri</vt:lpstr>
      <vt:lpstr>Calibri Light</vt:lpstr>
      <vt:lpstr>Comic Sans MS</vt:lpstr>
      <vt:lpstr>Courier New</vt:lpstr>
      <vt:lpstr>Times New Roman</vt:lpstr>
      <vt:lpstr>Wingdings</vt:lpstr>
      <vt:lpstr>4_Ricepaper</vt:lpstr>
      <vt:lpstr>5_Ricepaper</vt:lpstr>
      <vt:lpstr>8_Ricepaper</vt:lpstr>
      <vt:lpstr>10_Ricepaper</vt:lpstr>
      <vt:lpstr>Office 主题​​</vt:lpstr>
      <vt:lpstr>自定义设计方案</vt:lpstr>
      <vt:lpstr>1_自定义设计方案</vt:lpstr>
      <vt:lpstr>WPS 公式 3.0</vt:lpstr>
      <vt:lpstr>Clip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天地网远程教育技术及其应用</dc:title>
  <dc:creator>F. Tian;H.P. Zhu;T. Ma, R. Zhang</dc:creator>
  <cp:lastModifiedBy>2933582935@qq.com</cp:lastModifiedBy>
  <cp:revision>1729</cp:revision>
  <cp:lastPrinted>2020-03-23T00:47:32Z</cp:lastPrinted>
  <dcterms:created xsi:type="dcterms:W3CDTF">1999-06-02T18:31:40Z</dcterms:created>
  <dcterms:modified xsi:type="dcterms:W3CDTF">2022-01-23T11:53:02Z</dcterms:modified>
</cp:coreProperties>
</file>